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6"/>
  </p:handoutMasterIdLst>
  <p:sldIdLst>
    <p:sldId id="262" r:id="rId3"/>
    <p:sldId id="263" r:id="rId5"/>
  </p:sldIdLst>
  <p:sldSz cx="21238845" cy="179990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ABAB"/>
    <a:srgbClr val="99FAFB"/>
    <a:srgbClr val="65F7F9"/>
    <a:srgbClr val="6DB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10" autoAdjust="0"/>
    <p:restoredTop sz="94660"/>
  </p:normalViewPr>
  <p:slideViewPr>
    <p:cSldViewPr snapToGrid="0">
      <p:cViewPr varScale="1">
        <p:scale>
          <a:sx n="27" d="100"/>
          <a:sy n="27" d="100"/>
        </p:scale>
        <p:origin x="-1608" y="-78"/>
      </p:cViewPr>
      <p:guideLst>
        <p:guide orient="horz" pos="5669"/>
        <p:guide pos="668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608216" y="1143000"/>
            <a:ext cx="364156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608138" y="1143000"/>
            <a:ext cx="3641725" cy="3086100"/>
          </a:xfrm>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A6837353-30EB-4A48-80EB-173D804AEFBD}"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3000" y="2945889"/>
            <a:ext cx="18054001" cy="6266782"/>
          </a:xfrm>
        </p:spPr>
        <p:txBody>
          <a:bodyPr anchor="b"/>
          <a:lstStyle>
            <a:lvl1pPr algn="ctr">
              <a:defRPr sz="13935"/>
            </a:lvl1pPr>
          </a:lstStyle>
          <a:p>
            <a:r>
              <a:rPr lang="zh-CN" altLang="en-US"/>
              <a:t>单击此处编辑母版标题样式</a:t>
            </a:r>
            <a:endParaRPr lang="en-US" dirty="0"/>
          </a:p>
        </p:txBody>
      </p:sp>
      <p:sp>
        <p:nvSpPr>
          <p:cNvPr id="3" name="Subtitle 2"/>
          <p:cNvSpPr>
            <a:spLocks noGrp="1"/>
          </p:cNvSpPr>
          <p:nvPr>
            <p:ph type="subTitle" idx="1"/>
          </p:nvPr>
        </p:nvSpPr>
        <p:spPr>
          <a:xfrm>
            <a:off x="2655000" y="9454342"/>
            <a:ext cx="15930001" cy="4345912"/>
          </a:xfrm>
        </p:spPr>
        <p:txBody>
          <a:bodyPr/>
          <a:lstStyle>
            <a:lvl1pPr marL="0" indent="0" algn="ctr">
              <a:buNone/>
              <a:defRPr sz="5575"/>
            </a:lvl1pPr>
            <a:lvl2pPr marL="1061720" indent="0" algn="ctr">
              <a:buNone/>
              <a:defRPr sz="4645"/>
            </a:lvl2pPr>
            <a:lvl3pPr marL="2124075" indent="0" algn="ctr">
              <a:buNone/>
              <a:defRPr sz="4180"/>
            </a:lvl3pPr>
            <a:lvl4pPr marL="3185795" indent="0" algn="ctr">
              <a:buNone/>
              <a:defRPr sz="3715"/>
            </a:lvl4pPr>
            <a:lvl5pPr marL="4248150" indent="0" algn="ctr">
              <a:buNone/>
              <a:defRPr sz="3715"/>
            </a:lvl5pPr>
            <a:lvl6pPr marL="5309870" indent="0" algn="ctr">
              <a:buNone/>
              <a:defRPr sz="3715"/>
            </a:lvl6pPr>
            <a:lvl7pPr marL="6372225" indent="0" algn="ctr">
              <a:buNone/>
              <a:defRPr sz="3715"/>
            </a:lvl7pPr>
            <a:lvl8pPr marL="7433945" indent="0" algn="ctr">
              <a:buNone/>
              <a:defRPr sz="3715"/>
            </a:lvl8pPr>
            <a:lvl9pPr marL="8496300" indent="0" algn="ctr">
              <a:buNone/>
              <a:defRPr sz="371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199877" y="958351"/>
            <a:ext cx="4579875" cy="1525444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60251" y="958351"/>
            <a:ext cx="13474126" cy="15254449"/>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49189" y="4487588"/>
            <a:ext cx="18319501" cy="7487637"/>
          </a:xfrm>
        </p:spPr>
        <p:txBody>
          <a:bodyPr anchor="b"/>
          <a:lstStyle>
            <a:lvl1pPr>
              <a:defRPr sz="13935"/>
            </a:lvl1pPr>
          </a:lstStyle>
          <a:p>
            <a:r>
              <a:rPr lang="zh-CN" altLang="en-US"/>
              <a:t>单击此处编辑母版标题样式</a:t>
            </a:r>
            <a:endParaRPr lang="en-US" dirty="0"/>
          </a:p>
        </p:txBody>
      </p:sp>
      <p:sp>
        <p:nvSpPr>
          <p:cNvPr id="3" name="Text Placeholder 2"/>
          <p:cNvSpPr>
            <a:spLocks noGrp="1"/>
          </p:cNvSpPr>
          <p:nvPr>
            <p:ph type="body" idx="1"/>
          </p:nvPr>
        </p:nvSpPr>
        <p:spPr>
          <a:xfrm>
            <a:off x="1449189" y="12046061"/>
            <a:ext cx="18319501" cy="3937571"/>
          </a:xfrm>
        </p:spPr>
        <p:txBody>
          <a:bodyPr/>
          <a:lstStyle>
            <a:lvl1pPr marL="0" indent="0">
              <a:buNone/>
              <a:defRPr sz="5575">
                <a:solidFill>
                  <a:schemeClr val="tx1"/>
                </a:solidFill>
              </a:defRPr>
            </a:lvl1pPr>
            <a:lvl2pPr marL="1061720" indent="0">
              <a:buNone/>
              <a:defRPr sz="4645">
                <a:solidFill>
                  <a:schemeClr val="tx1">
                    <a:tint val="75000"/>
                  </a:schemeClr>
                </a:solidFill>
              </a:defRPr>
            </a:lvl2pPr>
            <a:lvl3pPr marL="2124075" indent="0">
              <a:buNone/>
              <a:defRPr sz="4180">
                <a:solidFill>
                  <a:schemeClr val="tx1">
                    <a:tint val="75000"/>
                  </a:schemeClr>
                </a:solidFill>
              </a:defRPr>
            </a:lvl3pPr>
            <a:lvl4pPr marL="3185795" indent="0">
              <a:buNone/>
              <a:defRPr sz="3715">
                <a:solidFill>
                  <a:schemeClr val="tx1">
                    <a:tint val="75000"/>
                  </a:schemeClr>
                </a:solidFill>
              </a:defRPr>
            </a:lvl4pPr>
            <a:lvl5pPr marL="4248150" indent="0">
              <a:buNone/>
              <a:defRPr sz="3715">
                <a:solidFill>
                  <a:schemeClr val="tx1">
                    <a:tint val="75000"/>
                  </a:schemeClr>
                </a:solidFill>
              </a:defRPr>
            </a:lvl5pPr>
            <a:lvl6pPr marL="5309870" indent="0">
              <a:buNone/>
              <a:defRPr sz="3715">
                <a:solidFill>
                  <a:schemeClr val="tx1">
                    <a:tint val="75000"/>
                  </a:schemeClr>
                </a:solidFill>
              </a:defRPr>
            </a:lvl6pPr>
            <a:lvl7pPr marL="6372225" indent="0">
              <a:buNone/>
              <a:defRPr sz="3715">
                <a:solidFill>
                  <a:schemeClr val="tx1">
                    <a:tint val="75000"/>
                  </a:schemeClr>
                </a:solidFill>
              </a:defRPr>
            </a:lvl7pPr>
            <a:lvl8pPr marL="7433945" indent="0">
              <a:buNone/>
              <a:defRPr sz="3715">
                <a:solidFill>
                  <a:schemeClr val="tx1">
                    <a:tint val="75000"/>
                  </a:schemeClr>
                </a:solidFill>
              </a:defRPr>
            </a:lvl8pPr>
            <a:lvl9pPr marL="8496300" indent="0">
              <a:buNone/>
              <a:defRPr sz="371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60249"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10752751"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63016" y="958355"/>
            <a:ext cx="18319501" cy="347923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63019" y="4412583"/>
            <a:ext cx="8985514"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63019" y="6575121"/>
            <a:ext cx="8985514"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10752752" y="4412583"/>
            <a:ext cx="9029767"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10752752" y="6575121"/>
            <a:ext cx="9029767"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Content Placeholder 2"/>
          <p:cNvSpPr>
            <a:spLocks noGrp="1"/>
          </p:cNvSpPr>
          <p:nvPr>
            <p:ph idx="1"/>
          </p:nvPr>
        </p:nvSpPr>
        <p:spPr>
          <a:xfrm>
            <a:off x="9029767" y="2591718"/>
            <a:ext cx="10752751" cy="12791902"/>
          </a:xfrm>
        </p:spPr>
        <p:txBody>
          <a:bodyPr/>
          <a:lstStyle>
            <a:lvl1pPr>
              <a:defRPr sz="7435"/>
            </a:lvl1pPr>
            <a:lvl2pPr>
              <a:defRPr sz="6505"/>
            </a:lvl2pPr>
            <a:lvl3pPr>
              <a:defRPr sz="5575"/>
            </a:lvl3pPr>
            <a:lvl4pPr>
              <a:defRPr sz="4645"/>
            </a:lvl4pPr>
            <a:lvl5pPr>
              <a:defRPr sz="4645"/>
            </a:lvl5pPr>
            <a:lvl6pPr>
              <a:defRPr sz="4645"/>
            </a:lvl6pPr>
            <a:lvl7pPr>
              <a:defRPr sz="4645"/>
            </a:lvl7pPr>
            <a:lvl8pPr>
              <a:defRPr sz="4645"/>
            </a:lvl8pPr>
            <a:lvl9pPr>
              <a:defRPr sz="464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029767" y="2591718"/>
            <a:ext cx="10752751" cy="12791902"/>
          </a:xfrm>
        </p:spPr>
        <p:txBody>
          <a:bodyPr anchor="t"/>
          <a:lstStyle>
            <a:lvl1pPr marL="0" indent="0">
              <a:buNone/>
              <a:defRPr sz="7435"/>
            </a:lvl1pPr>
            <a:lvl2pPr marL="1061720" indent="0">
              <a:buNone/>
              <a:defRPr sz="6505"/>
            </a:lvl2pPr>
            <a:lvl3pPr marL="2124075" indent="0">
              <a:buNone/>
              <a:defRPr sz="5575"/>
            </a:lvl3pPr>
            <a:lvl4pPr marL="3185795" indent="0">
              <a:buNone/>
              <a:defRPr sz="4645"/>
            </a:lvl4pPr>
            <a:lvl5pPr marL="4248150" indent="0">
              <a:buNone/>
              <a:defRPr sz="4645"/>
            </a:lvl5pPr>
            <a:lvl6pPr marL="5309870" indent="0">
              <a:buNone/>
              <a:defRPr sz="4645"/>
            </a:lvl6pPr>
            <a:lvl7pPr marL="6372225" indent="0">
              <a:buNone/>
              <a:defRPr sz="4645"/>
            </a:lvl7pPr>
            <a:lvl8pPr marL="7433945" indent="0">
              <a:buNone/>
              <a:defRPr sz="4645"/>
            </a:lvl8pPr>
            <a:lvl9pPr marL="8496300" indent="0">
              <a:buNone/>
              <a:defRPr sz="4645"/>
            </a:lvl9pPr>
          </a:lstStyle>
          <a:p>
            <a:r>
              <a:rPr lang="zh-CN" altLang="en-US"/>
              <a:t>单击图标添加图片</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250" y="958355"/>
            <a:ext cx="18319501" cy="347923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60250" y="4791754"/>
            <a:ext cx="18319501" cy="1142104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460249" y="16683644"/>
            <a:ext cx="4779000" cy="958351"/>
          </a:xfrm>
          <a:prstGeom prst="rect">
            <a:avLst/>
          </a:prstGeom>
        </p:spPr>
        <p:txBody>
          <a:bodyPr vert="horz" lIns="91440" tIns="45720" rIns="91440" bIns="45720" rtlCol="0" anchor="ctr"/>
          <a:lstStyle>
            <a:lvl1pPr algn="l">
              <a:defRPr sz="2785">
                <a:solidFill>
                  <a:schemeClr val="tx1">
                    <a:tint val="75000"/>
                  </a:schemeClr>
                </a:solidFill>
              </a:defRPr>
            </a:lvl1p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3"/>
          </p:nvPr>
        </p:nvSpPr>
        <p:spPr>
          <a:xfrm>
            <a:off x="7035751" y="16683644"/>
            <a:ext cx="7168500" cy="958351"/>
          </a:xfrm>
          <a:prstGeom prst="rect">
            <a:avLst/>
          </a:prstGeom>
        </p:spPr>
        <p:txBody>
          <a:bodyPr vert="horz" lIns="91440" tIns="45720" rIns="91440" bIns="45720" rtlCol="0" anchor="ctr"/>
          <a:lstStyle>
            <a:lvl1pPr algn="ctr">
              <a:defRPr sz="27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000751" y="16683644"/>
            <a:ext cx="4779000" cy="958351"/>
          </a:xfrm>
          <a:prstGeom prst="rect">
            <a:avLst/>
          </a:prstGeom>
        </p:spPr>
        <p:txBody>
          <a:bodyPr vert="horz" lIns="91440" tIns="45720" rIns="91440" bIns="45720" rtlCol="0" anchor="ctr"/>
          <a:lstStyle>
            <a:lvl1pPr algn="r">
              <a:defRPr sz="2785">
                <a:solidFill>
                  <a:schemeClr val="tx1">
                    <a:tint val="75000"/>
                  </a:schemeClr>
                </a:solidFill>
              </a:defRPr>
            </a:lvl1pPr>
          </a:lstStyle>
          <a:p>
            <a:fld id="{1F7D8DF5-9D55-434D-9C3F-52778FE133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2124075" rtl="0" eaLnBrk="1" latinLnBrk="0" hangingPunct="1">
        <a:lnSpc>
          <a:spcPct val="90000"/>
        </a:lnSpc>
        <a:spcBef>
          <a:spcPct val="0"/>
        </a:spcBef>
        <a:buNone/>
        <a:defRPr sz="10220" kern="1200">
          <a:solidFill>
            <a:schemeClr val="tx1"/>
          </a:solidFill>
          <a:latin typeface="+mj-lt"/>
          <a:ea typeface="+mj-ea"/>
          <a:cs typeface="+mj-cs"/>
        </a:defRPr>
      </a:lvl1pPr>
    </p:titleStyle>
    <p:bodyStyle>
      <a:lvl1pPr marL="530860" indent="-530860" algn="l" defTabSz="2124075" rtl="0" eaLnBrk="1" latinLnBrk="0" hangingPunct="1">
        <a:lnSpc>
          <a:spcPct val="90000"/>
        </a:lnSpc>
        <a:spcBef>
          <a:spcPts val="2325"/>
        </a:spcBef>
        <a:buFont typeface="Arial" panose="020B0604020202020204" pitchFamily="34" charset="0"/>
        <a:buChar char="•"/>
        <a:defRPr sz="6505" kern="1200">
          <a:solidFill>
            <a:schemeClr val="tx1"/>
          </a:solidFill>
          <a:latin typeface="+mn-lt"/>
          <a:ea typeface="+mn-ea"/>
          <a:cs typeface="+mn-cs"/>
        </a:defRPr>
      </a:lvl1pPr>
      <a:lvl2pPr marL="1593215" indent="-530860" algn="l" defTabSz="2124075" rtl="0" eaLnBrk="1" latinLnBrk="0" hangingPunct="1">
        <a:lnSpc>
          <a:spcPct val="90000"/>
        </a:lnSpc>
        <a:spcBef>
          <a:spcPts val="1160"/>
        </a:spcBef>
        <a:buFont typeface="Arial" panose="020B0604020202020204" pitchFamily="34" charset="0"/>
        <a:buChar char="•"/>
        <a:defRPr sz="5575" kern="1200">
          <a:solidFill>
            <a:schemeClr val="tx1"/>
          </a:solidFill>
          <a:latin typeface="+mn-lt"/>
          <a:ea typeface="+mn-ea"/>
          <a:cs typeface="+mn-cs"/>
        </a:defRPr>
      </a:lvl2pPr>
      <a:lvl3pPr marL="2654935" indent="-530860" algn="l" defTabSz="2124075" rtl="0" eaLnBrk="1" latinLnBrk="0" hangingPunct="1">
        <a:lnSpc>
          <a:spcPct val="90000"/>
        </a:lnSpc>
        <a:spcBef>
          <a:spcPts val="1160"/>
        </a:spcBef>
        <a:buFont typeface="Arial" panose="020B0604020202020204" pitchFamily="34" charset="0"/>
        <a:buChar char="•"/>
        <a:defRPr sz="4645" kern="1200">
          <a:solidFill>
            <a:schemeClr val="tx1"/>
          </a:solidFill>
          <a:latin typeface="+mn-lt"/>
          <a:ea typeface="+mn-ea"/>
          <a:cs typeface="+mn-cs"/>
        </a:defRPr>
      </a:lvl3pPr>
      <a:lvl4pPr marL="371729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4pPr>
      <a:lvl5pPr marL="477901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5pPr>
      <a:lvl6pPr marL="584136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6pPr>
      <a:lvl7pPr marL="690308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7pPr>
      <a:lvl8pPr marL="796544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8pPr>
      <a:lvl9pPr marL="902652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9pPr>
    </p:bodyStyle>
    <p:otherStyle>
      <a:defPPr>
        <a:defRPr lang="en-US"/>
      </a:defPPr>
      <a:lvl1pPr marL="0" algn="l" defTabSz="2124075" rtl="0" eaLnBrk="1" latinLnBrk="0" hangingPunct="1">
        <a:defRPr sz="4180" kern="1200">
          <a:solidFill>
            <a:schemeClr val="tx1"/>
          </a:solidFill>
          <a:latin typeface="+mn-lt"/>
          <a:ea typeface="+mn-ea"/>
          <a:cs typeface="+mn-cs"/>
        </a:defRPr>
      </a:lvl1pPr>
      <a:lvl2pPr marL="1061720" algn="l" defTabSz="2124075" rtl="0" eaLnBrk="1" latinLnBrk="0" hangingPunct="1">
        <a:defRPr sz="4180" kern="1200">
          <a:solidFill>
            <a:schemeClr val="tx1"/>
          </a:solidFill>
          <a:latin typeface="+mn-lt"/>
          <a:ea typeface="+mn-ea"/>
          <a:cs typeface="+mn-cs"/>
        </a:defRPr>
      </a:lvl2pPr>
      <a:lvl3pPr marL="2124075" algn="l" defTabSz="2124075" rtl="0" eaLnBrk="1" latinLnBrk="0" hangingPunct="1">
        <a:defRPr sz="4180" kern="1200">
          <a:solidFill>
            <a:schemeClr val="tx1"/>
          </a:solidFill>
          <a:latin typeface="+mn-lt"/>
          <a:ea typeface="+mn-ea"/>
          <a:cs typeface="+mn-cs"/>
        </a:defRPr>
      </a:lvl3pPr>
      <a:lvl4pPr marL="3185795" algn="l" defTabSz="2124075" rtl="0" eaLnBrk="1" latinLnBrk="0" hangingPunct="1">
        <a:defRPr sz="4180" kern="1200">
          <a:solidFill>
            <a:schemeClr val="tx1"/>
          </a:solidFill>
          <a:latin typeface="+mn-lt"/>
          <a:ea typeface="+mn-ea"/>
          <a:cs typeface="+mn-cs"/>
        </a:defRPr>
      </a:lvl4pPr>
      <a:lvl5pPr marL="4248150" algn="l" defTabSz="2124075" rtl="0" eaLnBrk="1" latinLnBrk="0" hangingPunct="1">
        <a:defRPr sz="4180" kern="1200">
          <a:solidFill>
            <a:schemeClr val="tx1"/>
          </a:solidFill>
          <a:latin typeface="+mn-lt"/>
          <a:ea typeface="+mn-ea"/>
          <a:cs typeface="+mn-cs"/>
        </a:defRPr>
      </a:lvl5pPr>
      <a:lvl6pPr marL="5309870" algn="l" defTabSz="2124075" rtl="0" eaLnBrk="1" latinLnBrk="0" hangingPunct="1">
        <a:defRPr sz="4180" kern="1200">
          <a:solidFill>
            <a:schemeClr val="tx1"/>
          </a:solidFill>
          <a:latin typeface="+mn-lt"/>
          <a:ea typeface="+mn-ea"/>
          <a:cs typeface="+mn-cs"/>
        </a:defRPr>
      </a:lvl6pPr>
      <a:lvl7pPr marL="6372225" algn="l" defTabSz="2124075" rtl="0" eaLnBrk="1" latinLnBrk="0" hangingPunct="1">
        <a:defRPr sz="4180" kern="1200">
          <a:solidFill>
            <a:schemeClr val="tx1"/>
          </a:solidFill>
          <a:latin typeface="+mn-lt"/>
          <a:ea typeface="+mn-ea"/>
          <a:cs typeface="+mn-cs"/>
        </a:defRPr>
      </a:lvl7pPr>
      <a:lvl8pPr marL="7433945" algn="l" defTabSz="2124075" rtl="0" eaLnBrk="1" latinLnBrk="0" hangingPunct="1">
        <a:defRPr sz="4180" kern="1200">
          <a:solidFill>
            <a:schemeClr val="tx1"/>
          </a:solidFill>
          <a:latin typeface="+mn-lt"/>
          <a:ea typeface="+mn-ea"/>
          <a:cs typeface="+mn-cs"/>
        </a:defRPr>
      </a:lvl8pPr>
      <a:lvl9pPr marL="8496300" algn="l" defTabSz="2124075" rtl="0" eaLnBrk="1" latinLnBrk="0" hangingPunct="1">
        <a:defRPr sz="41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notesSlide" Target="../notesSlides/notesSlide1.xml"/><Relationship Id="rId8" Type="http://schemas.openxmlformats.org/officeDocument/2006/relationships/slideLayout" Target="../slideLayouts/slideLayout1.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文本框 43"/>
          <p:cNvSpPr txBox="1"/>
          <p:nvPr/>
        </p:nvSpPr>
        <p:spPr>
          <a:xfrm>
            <a:off x="4963795" y="9924415"/>
            <a:ext cx="11138535" cy="567055"/>
          </a:xfrm>
          <a:prstGeom prst="rect">
            <a:avLst/>
          </a:prstGeom>
          <a:noFill/>
          <a:ln w="9525" cmpd="sng">
            <a:solidFill>
              <a:schemeClr val="bg1"/>
            </a:solidFill>
            <a:prstDash val="solid"/>
          </a:ln>
        </p:spPr>
        <p:txBody>
          <a:bodyPr wrap="square" bIns="0" rtlCol="0">
            <a:noAutofit/>
          </a:body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4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4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rPr>
              <a:t>第一、二、三阶段可并联或并行办理事项</a:t>
            </a:r>
            <a:endParaRPr kumimoji="0" lang="zh-CN" altLang="en-US" sz="1400" b="1"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5" name="文本框 44"/>
          <p:cNvSpPr txBox="1"/>
          <p:nvPr/>
        </p:nvSpPr>
        <p:spPr>
          <a:xfrm>
            <a:off x="0" y="2441575"/>
            <a:ext cx="21048980" cy="829945"/>
          </a:xfrm>
          <a:prstGeom prst="rect">
            <a:avLst/>
          </a:prstGeom>
          <a:noFill/>
        </p:spPr>
        <p:txBody>
          <a:bodyPr wrap="square" rtlCol="0">
            <a:spAutoFit/>
          </a:bodyPr>
          <a:lstStyle/>
          <a:p>
            <a:pPr marL="0" marR="0" lvl="0" indent="0" algn="l" defTabSz="91440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sym typeface="+mn-ea"/>
              </a:rPr>
              <a:t>                                              湖南省工程建设项目审批流程指导图</a:t>
            </a:r>
            <a:endParaRPr kumimoji="0" lang="en-US" altLang="zh-CN"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sym typeface="+mn-ea"/>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rPr>
              <a:t>（城镇老旧小区改造建设项目（不涉及用地审批等））  总审批时限：</a:t>
            </a:r>
            <a:r>
              <a:rPr kumimoji="0" lang="en-US" altLang="zh-CN"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rPr>
              <a:t>19</a:t>
            </a:r>
            <a:r>
              <a:rPr kumimoji="0" lang="zh-CN" altLang="en-US"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rPr>
              <a:t>个工作日</a:t>
            </a:r>
            <a:endParaRPr kumimoji="0" lang="zh-CN" altLang="en-US" sz="240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endParaRPr>
          </a:p>
        </p:txBody>
      </p:sp>
      <p:cxnSp>
        <p:nvCxnSpPr>
          <p:cNvPr id="46" name="直接连接符 45"/>
          <p:cNvCxnSpPr/>
          <p:nvPr>
            <p:custDataLst>
              <p:tags r:id="rId1"/>
            </p:custDataLst>
          </p:nvPr>
        </p:nvCxnSpPr>
        <p:spPr>
          <a:xfrm>
            <a:off x="1162530" y="8516289"/>
            <a:ext cx="194992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47" name="组合 46"/>
          <p:cNvGrpSpPr/>
          <p:nvPr>
            <p:custDataLst>
              <p:tags r:id="rId2"/>
            </p:custDataLst>
          </p:nvPr>
        </p:nvGrpSpPr>
        <p:grpSpPr>
          <a:xfrm>
            <a:off x="4498959" y="3309600"/>
            <a:ext cx="15743486" cy="603400"/>
            <a:chOff x="7311" y="1572"/>
            <a:chExt cx="24793" cy="950"/>
          </a:xfrm>
        </p:grpSpPr>
        <p:sp>
          <p:nvSpPr>
            <p:cNvPr id="48" name="任意多边形 75"/>
            <p:cNvSpPr/>
            <p:nvPr/>
          </p:nvSpPr>
          <p:spPr>
            <a:xfrm>
              <a:off x="7311" y="1572"/>
              <a:ext cx="18756"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  第一阶段（立项用地规划许可阶段）、</a:t>
              </a:r>
              <a:r>
                <a:rPr kumimoji="0" lang="zh-CN" altLang="en-US" sz="1760"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sym typeface="+mn-ea"/>
                </a:rPr>
                <a:t>第二阶段（工程建设许可阶段）、第三阶段（施工许可阶段）</a:t>
              </a:r>
              <a:endPar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阶段时限：</a:t>
              </a:r>
              <a:r>
                <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11</a:t>
              </a: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个工作日</a:t>
              </a:r>
              <a:endPar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p:txBody>
        </p:sp>
        <p:sp>
          <p:nvSpPr>
            <p:cNvPr id="49" name="任意多边形 76"/>
            <p:cNvSpPr/>
            <p:nvPr/>
          </p:nvSpPr>
          <p:spPr>
            <a:xfrm>
              <a:off x="26067"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      第四阶段（竣工验收阶段）</a:t>
              </a:r>
              <a:endPar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阶段时限：</a:t>
              </a:r>
              <a:r>
                <a:rPr kumimoji="0" lang="en-US" altLang="zh-CN"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8</a:t>
              </a:r>
              <a:r>
                <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rPr>
                <a:t>个工作日</a:t>
              </a:r>
              <a:endParaRPr kumimoji="0" lang="zh-CN" altLang="en-US" sz="1765" b="1" i="0" u="none" strike="noStrike" kern="1200" cap="none" spc="0" normalizeH="0" baseline="0" noProof="0" dirty="0">
                <a:ln>
                  <a:noFill/>
                </a:ln>
                <a:solidFill>
                  <a:schemeClr val="tx1"/>
                </a:solidFill>
                <a:effectLst/>
                <a:uLnTx/>
                <a:uFillTx/>
                <a:latin typeface="Arial" panose="020B0604020202020204"/>
                <a:ea typeface="宋体" panose="02010600030101010101" pitchFamily="2" charset="-122"/>
                <a:cs typeface="+mn-cs"/>
              </a:endParaRPr>
            </a:p>
          </p:txBody>
        </p:sp>
      </p:grpSp>
      <p:sp>
        <p:nvSpPr>
          <p:cNvPr id="50" name="文本框 49"/>
          <p:cNvSpPr txBox="1"/>
          <p:nvPr>
            <p:custDataLst>
              <p:tags r:id="rId3"/>
            </p:custDataLst>
          </p:nvPr>
        </p:nvSpPr>
        <p:spPr>
          <a:xfrm>
            <a:off x="17085310" y="4398645"/>
            <a:ext cx="3190240" cy="2080895"/>
          </a:xfrm>
          <a:prstGeom prst="rect">
            <a:avLst/>
          </a:prstGeom>
          <a:noFill/>
          <a:ln w="9525" cmpd="sng">
            <a:solidFill>
              <a:schemeClr val="tx1"/>
            </a:solidFill>
            <a:prstDash val="solid"/>
          </a:ln>
        </p:spPr>
        <p:txBody>
          <a:bodyPr wrap="square" bIns="0" rtlCol="0">
            <a:noAutofit/>
          </a:bodyPr>
          <a:lstStyle/>
          <a:p>
            <a:pPr marL="0" marR="0" lvl="0" indent="0" algn="l" defTabSz="91440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 name="文本框 50"/>
          <p:cNvSpPr txBox="1"/>
          <p:nvPr/>
        </p:nvSpPr>
        <p:spPr>
          <a:xfrm>
            <a:off x="17186910" y="5591810"/>
            <a:ext cx="2978785" cy="714375"/>
          </a:xfrm>
          <a:prstGeom prst="rect">
            <a:avLst/>
          </a:prstGeom>
          <a:noFill/>
          <a:ln w="0" cmpd="sng">
            <a:solidFill>
              <a:srgbClr val="000000"/>
            </a:solidFill>
            <a:prstDash val="solid"/>
          </a:ln>
        </p:spPr>
        <p:txBody>
          <a:bodyPr wrap="square" rtlCol="0" anchor="ctr" anchorCtr="0">
            <a:noAutofit/>
          </a:bodyPr>
          <a:lstStyle/>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建设工程竣工验收备案</a:t>
            </a:r>
            <a:endParaRPr kumimoji="0" lang="en-US" altLang="zh-CN"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mn-ea"/>
                <a:cs typeface="+mn-ea"/>
                <a:sym typeface="+mn-ea"/>
              </a:rPr>
              <a:t>2</a:t>
            </a: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p:txBody>
      </p:sp>
      <p:sp>
        <p:nvSpPr>
          <p:cNvPr id="52" name="文本框 51"/>
          <p:cNvSpPr txBox="1"/>
          <p:nvPr/>
        </p:nvSpPr>
        <p:spPr>
          <a:xfrm>
            <a:off x="17186910" y="4594860"/>
            <a:ext cx="2978785" cy="832485"/>
          </a:xfrm>
          <a:prstGeom prst="rect">
            <a:avLst/>
          </a:prstGeom>
          <a:solidFill>
            <a:schemeClr val="bg1"/>
          </a:solidFill>
          <a:ln w="0" cmpd="sng">
            <a:solidFill>
              <a:srgbClr val="000000"/>
            </a:solidFill>
            <a:prstDash val="solid"/>
          </a:ln>
        </p:spPr>
        <p:txBody>
          <a:bodyPr wrap="square"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rPr>
              <a:t>联合验收（自然资源、消防、档案等）</a:t>
            </a:r>
            <a:endParaRPr kumimoji="0" lang="en-US" altLang="zh-CN" sz="1200" b="0" i="0" u="none" strike="noStrike" kern="1200" cap="none" spc="0" normalizeH="0" baseline="0" noProof="0" dirty="0">
              <a:ln>
                <a:noFill/>
              </a:ln>
              <a:solidFill>
                <a:schemeClr val="tx1"/>
              </a:solidFill>
              <a:effectLst/>
              <a:uLnTx/>
              <a:uFillTx/>
              <a:latin typeface="+mn-ea"/>
              <a:cs typeface="+mn-ea"/>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mn-ea"/>
                <a:cs typeface="+mn-ea"/>
                <a:sym typeface="+mn-ea"/>
              </a:rPr>
              <a:t>6</a:t>
            </a: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p:txBody>
      </p:sp>
      <p:cxnSp>
        <p:nvCxnSpPr>
          <p:cNvPr id="53" name="直接箭头连接符 52"/>
          <p:cNvCxnSpPr/>
          <p:nvPr>
            <p:custDataLst>
              <p:tags r:id="rId4"/>
            </p:custDataLst>
          </p:nvPr>
        </p:nvCxnSpPr>
        <p:spPr>
          <a:xfrm>
            <a:off x="16243973" y="5370160"/>
            <a:ext cx="8280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4" name="文本框 53"/>
          <p:cNvSpPr txBox="1"/>
          <p:nvPr/>
        </p:nvSpPr>
        <p:spPr>
          <a:xfrm>
            <a:off x="1162685" y="12882880"/>
            <a:ext cx="19498310" cy="2110740"/>
          </a:xfrm>
          <a:prstGeom prst="rect">
            <a:avLst/>
          </a:prstGeom>
          <a:noFill/>
        </p:spPr>
        <p:txBody>
          <a:bodyPr wrap="square" rtlCol="0">
            <a:spAutoFit/>
          </a:bodyPr>
          <a:lstStyle/>
          <a:p>
            <a:pPr marL="0" marR="0" lvl="0" indent="0" algn="l" defTabSz="914400" eaLnBrk="1" fontAlgn="base" latinLnBrk="0" hangingPunct="1">
              <a:lnSpc>
                <a:spcPct val="100000"/>
              </a:lnSpc>
              <a:spcBef>
                <a:spcPct val="0"/>
              </a:spcBef>
              <a:spcAft>
                <a:spcPct val="0"/>
              </a:spcAft>
              <a:buClrTx/>
              <a:buSzTx/>
              <a:buFontTx/>
              <a:buNone/>
              <a:defRPr/>
            </a:pPr>
            <a:r>
              <a:rPr kumimoji="0" lang="zh-CN" altLang="en-US" sz="1460" b="0" i="0" u="none" strike="noStrike" kern="1200" cap="none" spc="0" normalizeH="0" baseline="0" noProof="0" dirty="0">
                <a:ln>
                  <a:noFill/>
                </a:ln>
                <a:solidFill>
                  <a:schemeClr val="tx1"/>
                </a:solidFill>
                <a:effectLst/>
                <a:uLnTx/>
                <a:uFillTx/>
                <a:latin typeface="+mn-ea"/>
                <a:cs typeface="+mn-ea"/>
              </a:rPr>
              <a:t>注：</a:t>
            </a:r>
            <a:r>
              <a:rPr kumimoji="0" lang="en-US" altLang="zh-CN" sz="1460" b="0" i="0" u="none" strike="noStrike" kern="1200" cap="none" spc="0" normalizeH="0" baseline="0" noProof="0" dirty="0">
                <a:ln>
                  <a:noFill/>
                </a:ln>
                <a:solidFill>
                  <a:schemeClr val="tx1"/>
                </a:solidFill>
                <a:effectLst/>
                <a:uLnTx/>
                <a:uFillTx/>
                <a:latin typeface="+mn-ea"/>
                <a:cs typeface="+mn-ea"/>
              </a:rPr>
              <a:t>1</a:t>
            </a:r>
            <a:r>
              <a:rPr kumimoji="0" lang="zh-CN" altLang="en-US" sz="1460" b="0" i="0" u="none" strike="noStrike" kern="1200" cap="none" spc="0" normalizeH="0" baseline="0" noProof="0" dirty="0">
                <a:ln>
                  <a:noFill/>
                </a:ln>
                <a:solidFill>
                  <a:schemeClr val="tx1"/>
                </a:solidFill>
                <a:effectLst/>
                <a:uLnTx/>
                <a:uFillTx/>
                <a:latin typeface="+mn-ea"/>
                <a:cs typeface="+mn-ea"/>
              </a:rPr>
              <a:t>、本指南中的城镇老旧小区改造建设项目特指不涉及下列审批事项：新增用地审批、历史建筑实施原址保护审批、历史文化街区、名镇、名村核心保护范围内拆除历史建筑以外的建筑物、构筑物或者其他设施审批、历史建筑外部修缮装饰、添加设施以及改变历史建筑的结构或者使用性质审批、应建防空地下室的民用建筑项目报建审批等人防工程审批、建设项目环境影响评价审批（报告书、报告表），且不涉及 “《建设工程消防设计审查验收管理暂行规定》（住房和城乡建设部令第51号）第十七条规定情形”的城镇老旧小区改造建设项目。如有涉及上述情形的城镇老旧小区改造建设项目，按照本指南规定的政府投资建设项目（房屋建筑及城市基础设施非线性工程类）审批流程执行。</a:t>
            </a:r>
            <a:endParaRPr kumimoji="0" lang="zh-CN" altLang="en-US" sz="1460" b="0" i="0" u="none" strike="noStrike" kern="1200" cap="none" spc="0" normalizeH="0" baseline="0" noProof="0" dirty="0">
              <a:ln>
                <a:noFill/>
              </a:ln>
              <a:solidFill>
                <a:schemeClr val="tx1"/>
              </a:solidFill>
              <a:effectLst/>
              <a:uLnTx/>
              <a:uFillTx/>
              <a:latin typeface="+mn-ea"/>
              <a:cs typeface="+mn-ea"/>
            </a:endParaRPr>
          </a:p>
          <a:p>
            <a:pPr marL="0" marR="0" lvl="0" indent="0" algn="l" defTabSz="914400" eaLnBrk="1" fontAlgn="base" latinLnBrk="0" hangingPunct="1">
              <a:lnSpc>
                <a:spcPct val="100000"/>
              </a:lnSpc>
              <a:spcBef>
                <a:spcPct val="0"/>
              </a:spcBef>
              <a:spcAft>
                <a:spcPct val="0"/>
              </a:spcAft>
              <a:buClrTx/>
              <a:buSzTx/>
              <a:buFontTx/>
              <a:buNone/>
              <a:defRPr/>
            </a:pPr>
            <a:r>
              <a:rPr kumimoji="0" lang="en-US" altLang="zh-CN" sz="1460" b="0" i="0" u="none" strike="noStrike" kern="1200" cap="none" spc="0" normalizeH="0" baseline="0" noProof="0" dirty="0">
                <a:ln>
                  <a:noFill/>
                </a:ln>
                <a:solidFill>
                  <a:schemeClr val="tx1"/>
                </a:solidFill>
                <a:effectLst/>
                <a:uLnTx/>
                <a:uFillTx/>
                <a:latin typeface="+mn-ea"/>
                <a:cs typeface="+mn-ea"/>
              </a:rPr>
              <a:t>2</a:t>
            </a:r>
            <a:r>
              <a:rPr kumimoji="0" lang="zh-CN" altLang="en-US" sz="1460" b="0" i="0" u="none" strike="noStrike" kern="1200" cap="none" spc="0" normalizeH="0" baseline="0" noProof="0" dirty="0">
                <a:ln>
                  <a:noFill/>
                </a:ln>
                <a:solidFill>
                  <a:schemeClr val="tx1"/>
                </a:solidFill>
                <a:effectLst/>
                <a:uLnTx/>
                <a:uFillTx/>
                <a:latin typeface="+mn-ea"/>
                <a:cs typeface="+mn-ea"/>
              </a:rPr>
              <a:t>、该类项目原则上应在湖南省工程建设项目审批管理系统进行办理。审批时限自受理之日起计算。</a:t>
            </a:r>
            <a:endParaRPr kumimoji="0" lang="zh-CN" altLang="en-US" sz="1460" b="0" i="0" u="none" strike="noStrike" kern="1200" cap="none" spc="0" normalizeH="0" baseline="0" noProof="0" dirty="0">
              <a:ln>
                <a:noFill/>
              </a:ln>
              <a:solidFill>
                <a:schemeClr val="tx1"/>
              </a:solidFill>
              <a:effectLst/>
              <a:uLnTx/>
              <a:uFillTx/>
              <a:latin typeface="+mn-ea"/>
              <a:cs typeface="+mn-ea"/>
            </a:endParaRPr>
          </a:p>
          <a:p>
            <a:pPr marL="0" marR="0" lvl="0" indent="0" algn="l" defTabSz="914400" eaLnBrk="1" fontAlgn="base" latinLnBrk="0" hangingPunct="1">
              <a:lnSpc>
                <a:spcPct val="100000"/>
              </a:lnSpc>
              <a:spcBef>
                <a:spcPct val="0"/>
              </a:spcBef>
              <a:spcAft>
                <a:spcPct val="0"/>
              </a:spcAft>
              <a:buClrTx/>
              <a:buSzTx/>
              <a:buFontTx/>
              <a:buNone/>
              <a:defRPr/>
            </a:pPr>
            <a:r>
              <a:rPr kumimoji="0" lang="en-US" altLang="zh-CN" sz="1460" b="0" i="0" u="none" strike="noStrike" kern="1200" cap="none" spc="0" normalizeH="0" baseline="0" noProof="0" dirty="0">
                <a:ln>
                  <a:noFill/>
                </a:ln>
                <a:solidFill>
                  <a:schemeClr val="tx1"/>
                </a:solidFill>
                <a:effectLst/>
                <a:uLnTx/>
                <a:uFillTx/>
                <a:latin typeface="+mn-ea"/>
                <a:cs typeface="+mn-ea"/>
              </a:rPr>
              <a:t>3</a:t>
            </a:r>
            <a:r>
              <a:rPr kumimoji="0" lang="zh-CN" altLang="en-US" sz="1460" b="0" i="0" u="none" strike="noStrike" kern="1200" cap="none" spc="0" normalizeH="0" baseline="0" noProof="0" dirty="0">
                <a:ln>
                  <a:noFill/>
                </a:ln>
                <a:solidFill>
                  <a:schemeClr val="tx1"/>
                </a:solidFill>
                <a:effectLst/>
                <a:uLnTx/>
                <a:uFillTx/>
                <a:latin typeface="+mn-ea"/>
                <a:cs typeface="+mn-ea"/>
              </a:rPr>
              <a:t>、虚线框内的事项实行并联审批。</a:t>
            </a:r>
            <a:endParaRPr kumimoji="0" lang="en-US" altLang="zh-CN" sz="1460" b="0" i="0" u="none" strike="noStrike" kern="1200" cap="none" spc="0" normalizeH="0" baseline="0" noProof="0" dirty="0">
              <a:ln>
                <a:noFill/>
              </a:ln>
              <a:solidFill>
                <a:schemeClr val="tx1"/>
              </a:solidFill>
              <a:effectLst/>
              <a:uLnTx/>
              <a:uFillTx/>
              <a:latin typeface="+mn-ea"/>
              <a:cs typeface="+mn-ea"/>
            </a:endParaRPr>
          </a:p>
          <a:p>
            <a:pPr marL="0" marR="0" lvl="0" indent="0" algn="l" defTabSz="914400" eaLnBrk="1" fontAlgn="base" latinLnBrk="0" hangingPunct="1">
              <a:lnSpc>
                <a:spcPct val="100000"/>
              </a:lnSpc>
              <a:spcBef>
                <a:spcPct val="0"/>
              </a:spcBef>
              <a:spcAft>
                <a:spcPct val="0"/>
              </a:spcAft>
              <a:buClrTx/>
              <a:buSzTx/>
              <a:buFontTx/>
              <a:buNone/>
              <a:defRPr/>
            </a:pPr>
            <a:r>
              <a:rPr kumimoji="0" lang="en-US" altLang="zh-CN" sz="1460" b="0" i="0" u="none" strike="noStrike" kern="1200" cap="none" spc="0" normalizeH="0" baseline="0" noProof="0" dirty="0">
                <a:ln>
                  <a:noFill/>
                </a:ln>
                <a:solidFill>
                  <a:schemeClr val="tx1"/>
                </a:solidFill>
                <a:effectLst/>
                <a:uLnTx/>
                <a:uFillTx/>
                <a:latin typeface="+mn-ea"/>
                <a:cs typeface="+mn-ea"/>
              </a:rPr>
              <a:t>4</a:t>
            </a:r>
            <a:r>
              <a:rPr kumimoji="0" lang="zh-CN" altLang="en-US" sz="1460" b="0" i="0" u="none" strike="noStrike" kern="1200" cap="none" spc="0" normalizeH="0" baseline="0" noProof="0" dirty="0">
                <a:ln>
                  <a:noFill/>
                </a:ln>
                <a:solidFill>
                  <a:schemeClr val="tx1"/>
                </a:solidFill>
                <a:effectLst/>
                <a:uLnTx/>
                <a:uFillTx/>
                <a:latin typeface="+mn-ea"/>
                <a:cs typeface="+mn-ea"/>
              </a:rPr>
              <a:t>、行政审批、备案和依法由政府组织、委托或购买服务的技术审查、中介服务均计入相应审批事项的审批时限；市政公用服务报装办理时间计入审批总时限。</a:t>
            </a:r>
            <a:endParaRPr kumimoji="0" lang="zh-CN" altLang="en-US" sz="1460" b="0" i="0" u="none" strike="noStrike" kern="1200" cap="none" spc="0" normalizeH="0" baseline="0" noProof="0" dirty="0">
              <a:ln>
                <a:noFill/>
              </a:ln>
              <a:solidFill>
                <a:schemeClr val="tx1"/>
              </a:solidFill>
              <a:effectLst/>
              <a:uLnTx/>
              <a:uFillTx/>
              <a:latin typeface="+mn-ea"/>
              <a:cs typeface="+mn-ea"/>
            </a:endParaRPr>
          </a:p>
          <a:p>
            <a:pPr marL="0" marR="0" lvl="0" indent="0" algn="l" defTabSz="914400" eaLnBrk="1" fontAlgn="base" latinLnBrk="0" hangingPunct="1">
              <a:lnSpc>
                <a:spcPct val="100000"/>
              </a:lnSpc>
              <a:spcBef>
                <a:spcPct val="0"/>
              </a:spcBef>
              <a:spcAft>
                <a:spcPct val="0"/>
              </a:spcAft>
              <a:buClrTx/>
              <a:buSzTx/>
              <a:buFontTx/>
              <a:buNone/>
              <a:defRPr/>
            </a:pPr>
            <a:r>
              <a:rPr kumimoji="0" lang="en-US" altLang="zh-CN" sz="1460" b="0" i="0" u="none" kern="1200" cap="none" spc="0" normalizeH="0" baseline="0" noProof="0" dirty="0">
                <a:ln>
                  <a:noFill/>
                </a:ln>
                <a:solidFill>
                  <a:schemeClr val="tx1"/>
                </a:solidFill>
                <a:effectLst/>
                <a:uLnTx/>
                <a:uFillTx/>
                <a:latin typeface="+mn-ea"/>
                <a:cs typeface="+mn-ea"/>
              </a:rPr>
              <a:t>5</a:t>
            </a:r>
            <a:r>
              <a:rPr kumimoji="0" lang="zh-CN" altLang="en-US" sz="1460" b="0" i="0" u="none" kern="1200" cap="none" spc="0" normalizeH="0" baseline="0" noProof="0" dirty="0">
                <a:ln>
                  <a:noFill/>
                </a:ln>
                <a:solidFill>
                  <a:schemeClr val="tx1"/>
                </a:solidFill>
                <a:effectLst/>
                <a:uLnTx/>
                <a:uFillTx/>
                <a:latin typeface="+mn-ea"/>
                <a:cs typeface="+mn-ea"/>
              </a:rPr>
              <a:t>、施工图审查、施工许可证分两阶段办理时，“±0.00以下”阶段施工图设计文件审查审批时限为</a:t>
            </a:r>
            <a:r>
              <a:rPr kumimoji="0" lang="en-US" altLang="zh-CN" sz="1460" b="0" i="0" u="none" kern="1200" cap="none" spc="0" normalizeH="0" baseline="0" noProof="0" dirty="0">
                <a:ln>
                  <a:noFill/>
                </a:ln>
                <a:solidFill>
                  <a:schemeClr val="tx1"/>
                </a:solidFill>
                <a:effectLst/>
                <a:uLnTx/>
                <a:uFillTx/>
                <a:latin typeface="+mn-ea"/>
                <a:cs typeface="+mn-ea"/>
              </a:rPr>
              <a:t>6</a:t>
            </a:r>
            <a:r>
              <a:rPr kumimoji="0" lang="zh-CN" altLang="en-US" sz="1460" b="0" i="0" u="none" kern="1200" cap="none" spc="0" normalizeH="0" baseline="0" noProof="0" dirty="0">
                <a:ln>
                  <a:noFill/>
                </a:ln>
                <a:solidFill>
                  <a:schemeClr val="tx1"/>
                </a:solidFill>
                <a:effectLst/>
                <a:uLnTx/>
                <a:uFillTx/>
                <a:latin typeface="+mn-ea"/>
                <a:cs typeface="+mn-ea"/>
              </a:rPr>
              <a:t>+2个工作日，核发建筑工程施工许可证审批时限为2个工作日；“±0.00以上”阶段施工图设计文件审查审批时限为</a:t>
            </a:r>
            <a:r>
              <a:rPr kumimoji="0" lang="en-US" altLang="zh-CN" sz="1460" b="0" i="0" u="none" kern="1200" cap="none" spc="0" normalizeH="0" baseline="0" noProof="0" dirty="0">
                <a:ln>
                  <a:noFill/>
                </a:ln>
                <a:solidFill>
                  <a:schemeClr val="tx1"/>
                </a:solidFill>
                <a:effectLst/>
                <a:uLnTx/>
                <a:uFillTx/>
                <a:latin typeface="+mn-ea"/>
                <a:cs typeface="+mn-ea"/>
              </a:rPr>
              <a:t>8</a:t>
            </a:r>
            <a:r>
              <a:rPr kumimoji="0" lang="zh-CN" altLang="en-US" sz="1460" b="0" i="0" u="none" kern="1200" cap="none" spc="0" normalizeH="0" baseline="0" noProof="0" dirty="0">
                <a:ln>
                  <a:noFill/>
                </a:ln>
                <a:solidFill>
                  <a:schemeClr val="tx1"/>
                </a:solidFill>
                <a:effectLst/>
                <a:uLnTx/>
                <a:uFillTx/>
                <a:latin typeface="+mn-ea"/>
                <a:cs typeface="+mn-ea"/>
              </a:rPr>
              <a:t>+</a:t>
            </a:r>
            <a:r>
              <a:rPr kumimoji="0" lang="en-US" altLang="zh-CN" sz="1460" b="0" i="0" u="none" kern="1200" cap="none" spc="0" normalizeH="0" baseline="0" noProof="0" dirty="0">
                <a:ln>
                  <a:noFill/>
                </a:ln>
                <a:solidFill>
                  <a:schemeClr val="tx1"/>
                </a:solidFill>
                <a:effectLst/>
                <a:uLnTx/>
                <a:uFillTx/>
                <a:latin typeface="+mn-ea"/>
                <a:cs typeface="+mn-ea"/>
              </a:rPr>
              <a:t>2</a:t>
            </a:r>
            <a:r>
              <a:rPr kumimoji="0" lang="zh-CN" altLang="en-US" sz="1460" b="0" i="0" u="none" kern="1200" cap="none" spc="0" normalizeH="0" baseline="0" noProof="0" dirty="0">
                <a:ln>
                  <a:noFill/>
                </a:ln>
                <a:solidFill>
                  <a:schemeClr val="tx1"/>
                </a:solidFill>
                <a:effectLst/>
                <a:uLnTx/>
                <a:uFillTx/>
                <a:latin typeface="+mn-ea"/>
                <a:cs typeface="+mn-ea"/>
              </a:rPr>
              <a:t>个工作日，核发建筑工程施工许可证审批时限为2个工作日。施工图审查、施工许可证分三阶段办理时，“基坑支护和土方开挖”阶段施工图设计文件审查审批时限为</a:t>
            </a:r>
            <a:r>
              <a:rPr kumimoji="0" lang="en-US" altLang="zh-CN" sz="1460" b="0" i="0" u="none" kern="1200" cap="none" spc="0" normalizeH="0" baseline="0" noProof="0" dirty="0">
                <a:ln>
                  <a:noFill/>
                </a:ln>
                <a:solidFill>
                  <a:schemeClr val="tx1"/>
                </a:solidFill>
                <a:effectLst/>
                <a:uLnTx/>
                <a:uFillTx/>
                <a:latin typeface="+mn-ea"/>
                <a:cs typeface="+mn-ea"/>
              </a:rPr>
              <a:t>4</a:t>
            </a:r>
            <a:r>
              <a:rPr kumimoji="0" lang="zh-CN" altLang="en-US" sz="1460" b="0" i="0" u="none" kern="1200" cap="none" spc="0" normalizeH="0" baseline="0" noProof="0" dirty="0">
                <a:ln>
                  <a:noFill/>
                </a:ln>
                <a:solidFill>
                  <a:schemeClr val="tx1"/>
                </a:solidFill>
                <a:effectLst/>
                <a:uLnTx/>
                <a:uFillTx/>
                <a:latin typeface="+mn-ea"/>
                <a:cs typeface="+mn-ea"/>
              </a:rPr>
              <a:t>+2个工作日，核发建筑工程施工许可证审批时限为2个工作日；“基础与地下室”阶段施工图设计文件审查审批时限为</a:t>
            </a:r>
            <a:r>
              <a:rPr kumimoji="0" lang="en-US" altLang="zh-CN" sz="1460" b="0" i="0" u="none" kern="1200" cap="none" spc="0" normalizeH="0" baseline="0" noProof="0" dirty="0">
                <a:ln>
                  <a:noFill/>
                </a:ln>
                <a:solidFill>
                  <a:schemeClr val="tx1"/>
                </a:solidFill>
                <a:effectLst/>
                <a:uLnTx/>
                <a:uFillTx/>
                <a:latin typeface="+mn-ea"/>
                <a:cs typeface="+mn-ea"/>
              </a:rPr>
              <a:t>6</a:t>
            </a:r>
            <a:r>
              <a:rPr kumimoji="0" lang="zh-CN" altLang="en-US" sz="1460" b="0" i="0" u="none" kern="1200" cap="none" spc="0" normalizeH="0" baseline="0" noProof="0" dirty="0">
                <a:ln>
                  <a:noFill/>
                </a:ln>
                <a:solidFill>
                  <a:schemeClr val="tx1"/>
                </a:solidFill>
                <a:effectLst/>
                <a:uLnTx/>
                <a:uFillTx/>
                <a:latin typeface="+mn-ea"/>
                <a:cs typeface="+mn-ea"/>
              </a:rPr>
              <a:t>+2个工作日，核发建筑工程施工许可证审批时限为2个工作日，“±0.00以上”阶段施工图设计文件审查审批时限为</a:t>
            </a:r>
            <a:r>
              <a:rPr kumimoji="0" lang="en-US" altLang="zh-CN" sz="1460" b="0" i="0" u="none" kern="1200" cap="none" spc="0" normalizeH="0" baseline="0" noProof="0" dirty="0">
                <a:ln>
                  <a:noFill/>
                </a:ln>
                <a:solidFill>
                  <a:schemeClr val="tx1"/>
                </a:solidFill>
                <a:effectLst/>
                <a:uLnTx/>
                <a:uFillTx/>
                <a:latin typeface="+mn-ea"/>
                <a:cs typeface="+mn-ea"/>
              </a:rPr>
              <a:t>8+2</a:t>
            </a:r>
            <a:r>
              <a:rPr kumimoji="0" lang="zh-CN" altLang="en-US" sz="1460" b="0" i="0" u="none" kern="1200" cap="none" spc="0" normalizeH="0" baseline="0" noProof="0" dirty="0">
                <a:ln>
                  <a:noFill/>
                </a:ln>
                <a:solidFill>
                  <a:schemeClr val="tx1"/>
                </a:solidFill>
                <a:effectLst/>
                <a:uLnTx/>
                <a:uFillTx/>
                <a:latin typeface="+mn-ea"/>
                <a:cs typeface="+mn-ea"/>
              </a:rPr>
              <a:t>个工作日，核发建筑工程施工许可证审批时限为2个工作日。</a:t>
            </a:r>
            <a:endParaRPr kumimoji="0" lang="zh-CN" altLang="en-US" sz="1460" b="0" i="0" u="none" kern="1200" cap="none" spc="0" normalizeH="0" baseline="0" noProof="0" dirty="0">
              <a:ln>
                <a:noFill/>
              </a:ln>
              <a:solidFill>
                <a:schemeClr val="tx1"/>
              </a:solidFill>
              <a:effectLst/>
              <a:uLnTx/>
              <a:uFillTx/>
              <a:latin typeface="+mn-ea"/>
              <a:cs typeface="+mn-ea"/>
            </a:endParaRPr>
          </a:p>
        </p:txBody>
      </p:sp>
      <p:sp>
        <p:nvSpPr>
          <p:cNvPr id="55" name="文本框 58"/>
          <p:cNvSpPr txBox="1"/>
          <p:nvPr>
            <p:custDataLst>
              <p:tags r:id="rId5"/>
            </p:custDataLst>
          </p:nvPr>
        </p:nvSpPr>
        <p:spPr>
          <a:xfrm>
            <a:off x="4931410" y="4251325"/>
            <a:ext cx="11312525" cy="2806065"/>
          </a:xfrm>
          <a:prstGeom prst="rect">
            <a:avLst/>
          </a:prstGeom>
          <a:noFill/>
          <a:ln w="9525" cmpd="sng">
            <a:solidFill>
              <a:srgbClr val="000000"/>
            </a:solidFill>
            <a:prstDash val="solid"/>
          </a:ln>
        </p:spPr>
        <p:txBody>
          <a:bodyPr wrap="square" bIns="0" rtlCol="0">
            <a:noAutofit/>
          </a:bodyPr>
          <a:lstStyle/>
          <a:p>
            <a:pPr marL="0" marR="0" lvl="0" indent="0" algn="l" defTabSz="91440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6" name="文本框 105"/>
          <p:cNvSpPr txBox="1"/>
          <p:nvPr/>
        </p:nvSpPr>
        <p:spPr>
          <a:xfrm>
            <a:off x="5074285" y="4487545"/>
            <a:ext cx="3449955" cy="1584325"/>
          </a:xfrm>
          <a:prstGeom prst="rect">
            <a:avLst/>
          </a:prstGeom>
          <a:noFill/>
          <a:ln w="9525" cmpd="sng">
            <a:noFill/>
            <a:prstDash val="dash"/>
          </a:ln>
        </p:spPr>
        <p:txBody>
          <a:bodyPr wrap="square" bIns="0" rtlCol="0" anchor="ctr" anchorCtr="0">
            <a:spAutoFit/>
          </a:bodyPr>
          <a:lstStyle/>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政府投资项目建议书审批</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mn-ea"/>
                <a:cs typeface="+mn-ea"/>
                <a:sym typeface="+mn-ea"/>
              </a:rPr>
              <a:t>3</a:t>
            </a: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ctr" defTabSz="914400" eaLnBrk="1" fontAlgn="base" latinLnBrk="0" hangingPunct="1">
              <a:lnSpc>
                <a:spcPts val="2000"/>
              </a:lnSpc>
              <a:spcBef>
                <a:spcPct val="0"/>
              </a:spcBef>
              <a:spcAft>
                <a:spcPct val="0"/>
              </a:spcAft>
              <a:buClrTx/>
              <a:buSzTx/>
              <a:buFontTx/>
              <a:buNone/>
              <a:defRPr/>
            </a:pP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政府投资项目可行性研究报告审批</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（审批时限：6个工作日）</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p:txBody>
      </p:sp>
      <p:cxnSp>
        <p:nvCxnSpPr>
          <p:cNvPr id="57" name="直接连接符 56"/>
          <p:cNvCxnSpPr/>
          <p:nvPr/>
        </p:nvCxnSpPr>
        <p:spPr>
          <a:xfrm>
            <a:off x="5074303" y="5398421"/>
            <a:ext cx="3449320" cy="1270"/>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58" name="文本框 105"/>
          <p:cNvSpPr txBox="1"/>
          <p:nvPr/>
        </p:nvSpPr>
        <p:spPr>
          <a:xfrm>
            <a:off x="8569325" y="4487228"/>
            <a:ext cx="3927475" cy="1584325"/>
          </a:xfrm>
          <a:prstGeom prst="rect">
            <a:avLst/>
          </a:prstGeom>
          <a:noFill/>
          <a:ln w="9525" cmpd="sng">
            <a:noFill/>
            <a:prstDash val="dash"/>
          </a:ln>
        </p:spPr>
        <p:txBody>
          <a:bodyPr wrap="square" bIns="0" rtlCol="0" anchor="ctr" anchorCtr="0">
            <a:spAutoFit/>
          </a:bodyPr>
          <a:lstStyle/>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政府投资项目初步设计审批</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（审批时限：6个工作日）</a:t>
            </a: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ctr" defTabSz="914400" eaLnBrk="1" fontAlgn="base" latinLnBrk="0" hangingPunct="1">
              <a:lnSpc>
                <a:spcPts val="2000"/>
              </a:lnSpc>
              <a:spcBef>
                <a:spcPct val="0"/>
              </a:spcBef>
              <a:spcAft>
                <a:spcPct val="0"/>
              </a:spcAft>
              <a:buClrTx/>
              <a:buSzTx/>
              <a:buFontTx/>
              <a:buNone/>
              <a:defRPr/>
            </a:pPr>
            <a:endParaRPr kumimoji="0" lang="zh-CN" altLang="en-US"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ctr" defTabSz="914400" eaLnBrk="1" fontAlgn="base" latinLnBrk="0" hangingPunct="1">
              <a:lnSpc>
                <a:spcPts val="2000"/>
              </a:lnSpc>
              <a:spcBef>
                <a:spcPct val="0"/>
              </a:spcBef>
              <a:spcAft>
                <a:spcPct val="0"/>
              </a:spcAft>
              <a:buClrTx/>
              <a:buSzTx/>
              <a:buFontTx/>
              <a:buNone/>
              <a:defRPr/>
            </a:pP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政府投资项目初步设计概算审批</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（审批时限：10个工作日）</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p:txBody>
      </p:sp>
      <p:cxnSp>
        <p:nvCxnSpPr>
          <p:cNvPr id="59" name="直接连接符 58"/>
          <p:cNvCxnSpPr/>
          <p:nvPr/>
        </p:nvCxnSpPr>
        <p:spPr>
          <a:xfrm>
            <a:off x="8553468" y="5395246"/>
            <a:ext cx="3924300" cy="0"/>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60" name="文本框 105"/>
          <p:cNvSpPr txBox="1"/>
          <p:nvPr/>
        </p:nvSpPr>
        <p:spPr>
          <a:xfrm>
            <a:off x="12497435" y="4478655"/>
            <a:ext cx="3518535" cy="1512570"/>
          </a:xfrm>
          <a:prstGeom prst="rect">
            <a:avLst/>
          </a:prstGeom>
          <a:noFill/>
          <a:ln w="9525" cmpd="sng">
            <a:noFill/>
            <a:prstDash val="dash"/>
          </a:ln>
        </p:spPr>
        <p:txBody>
          <a:bodyPr wrap="square" bIns="0" rtlCol="0" anchor="ctr" anchorCtr="0">
            <a:spAutoFit/>
          </a:bodyPr>
          <a:lstStyle/>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施工图设计文件审查（多图联审，</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含消防等）</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（审批时限：8+3个工作日）</a:t>
            </a:r>
            <a:endParaRPr kumimoji="0" lang="en-US" altLang="zh-CN"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ctr" defTabSz="91440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dirty="0">
              <a:ln>
                <a:noFill/>
              </a:ln>
              <a:solidFill>
                <a:schemeClr val="tx1"/>
              </a:solidFill>
              <a:effectLst/>
              <a:uLnTx/>
              <a:uFillTx/>
              <a:latin typeface="Arial" panose="020B0604020202020204" pitchFamily="34" charset="0"/>
              <a:ea typeface="宋体" panose="02010600030101010101" pitchFamily="2" charset="-122"/>
              <a:cs typeface="+mn-cs"/>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招标上限值评审</a:t>
            </a:r>
            <a:endParaRPr kumimoji="0" lang="en-US" altLang="zh-CN"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mn-ea"/>
                <a:cs typeface="+mn-ea"/>
                <a:sym typeface="+mn-ea"/>
              </a:rPr>
              <a:t>6</a:t>
            </a: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p:txBody>
      </p:sp>
      <p:cxnSp>
        <p:nvCxnSpPr>
          <p:cNvPr id="61" name="直接连接符 60"/>
          <p:cNvCxnSpPr/>
          <p:nvPr/>
        </p:nvCxnSpPr>
        <p:spPr>
          <a:xfrm>
            <a:off x="12553968" y="5395246"/>
            <a:ext cx="3516630" cy="635"/>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62" name="文本框 105"/>
          <p:cNvSpPr txBox="1"/>
          <p:nvPr/>
        </p:nvSpPr>
        <p:spPr>
          <a:xfrm>
            <a:off x="5254625" y="6194108"/>
            <a:ext cx="5430520" cy="558165"/>
          </a:xfrm>
          <a:prstGeom prst="rect">
            <a:avLst/>
          </a:prstGeom>
          <a:noFill/>
          <a:ln w="9525" cmpd="sng">
            <a:noFill/>
            <a:prstDash val="dash"/>
          </a:ln>
        </p:spPr>
        <p:txBody>
          <a:bodyPr wrap="square" bIns="0" rtlCol="0" anchor="ctr" anchorCtr="0">
            <a:spAutoFit/>
          </a:bodyPr>
          <a:lstStyle/>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建设工程规划许可证核发（含设计方案审查等）</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mn-ea"/>
                <a:cs typeface="+mn-ea"/>
                <a:sym typeface="+mn-ea"/>
              </a:rPr>
              <a:t>7+3</a:t>
            </a: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p:txBody>
      </p:sp>
      <p:sp>
        <p:nvSpPr>
          <p:cNvPr id="63" name="文本框 105"/>
          <p:cNvSpPr txBox="1"/>
          <p:nvPr/>
        </p:nvSpPr>
        <p:spPr>
          <a:xfrm>
            <a:off x="10506075" y="6194108"/>
            <a:ext cx="5521960" cy="558165"/>
          </a:xfrm>
          <a:prstGeom prst="rect">
            <a:avLst/>
          </a:prstGeom>
          <a:noFill/>
          <a:ln w="9525" cmpd="sng">
            <a:noFill/>
            <a:prstDash val="dash"/>
          </a:ln>
        </p:spPr>
        <p:txBody>
          <a:bodyPr wrap="square" bIns="0" rtlCol="0" anchor="ctr" anchorCtr="0">
            <a:spAutoFit/>
          </a:bodyPr>
          <a:lstStyle/>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建设工程质量安全监督手续办理并核发建筑工程施工许可证</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a:p>
            <a:pPr marL="0" marR="0" lvl="0" indent="0" algn="ctr" defTabSz="914400" eaLnBrk="1" fontAlgn="base" latinLnBrk="0" hangingPunct="1">
              <a:lnSpc>
                <a:spcPts val="2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（审批时限：</a:t>
            </a:r>
            <a:r>
              <a:rPr kumimoji="0" lang="en-US" altLang="zh-CN" sz="1200" b="0" i="0" u="none" strike="noStrike" kern="1200" cap="none" spc="0" normalizeH="0" baseline="0" noProof="0" dirty="0">
                <a:ln>
                  <a:noFill/>
                </a:ln>
                <a:solidFill>
                  <a:schemeClr val="tx1"/>
                </a:solidFill>
                <a:effectLst/>
                <a:uLnTx/>
                <a:uFillTx/>
                <a:latin typeface="+mn-ea"/>
                <a:cs typeface="+mn-ea"/>
                <a:sym typeface="+mn-ea"/>
              </a:rPr>
              <a:t>3</a:t>
            </a:r>
            <a:r>
              <a:rPr kumimoji="0" lang="zh-CN" altLang="en-US" sz="1200" b="0" i="0" u="none" strike="noStrike" kern="1200" cap="none" spc="0" normalizeH="0" baseline="0" noProof="0" dirty="0">
                <a:ln>
                  <a:noFill/>
                </a:ln>
                <a:solidFill>
                  <a:schemeClr val="tx1"/>
                </a:solidFill>
                <a:effectLst/>
                <a:uLnTx/>
                <a:uFillTx/>
                <a:latin typeface="+mn-ea"/>
                <a:cs typeface="+mn-ea"/>
                <a:sym typeface="+mn-ea"/>
              </a:rPr>
              <a:t>个工作日）</a:t>
            </a:r>
            <a:endParaRPr kumimoji="0" lang="zh-CN" altLang="en-US" sz="1200" b="0" i="0" u="none" strike="noStrike" kern="1200" cap="none" spc="0" normalizeH="0" baseline="0" noProof="0" dirty="0">
              <a:ln>
                <a:noFill/>
              </a:ln>
              <a:solidFill>
                <a:schemeClr val="tx1"/>
              </a:solidFill>
              <a:effectLst/>
              <a:uLnTx/>
              <a:uFillTx/>
              <a:latin typeface="+mn-ea"/>
              <a:cs typeface="+mn-ea"/>
              <a:sym typeface="+mn-ea"/>
            </a:endParaRPr>
          </a:p>
        </p:txBody>
      </p:sp>
      <p:sp>
        <p:nvSpPr>
          <p:cNvPr id="64" name="文本框 63"/>
          <p:cNvSpPr txBox="1"/>
          <p:nvPr/>
        </p:nvSpPr>
        <p:spPr>
          <a:xfrm>
            <a:off x="4963795" y="10666095"/>
            <a:ext cx="4980305" cy="71501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市政设施建设类审批</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（审批时限：即办件，实行告知承诺制）</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p:txBody>
      </p:sp>
      <p:sp>
        <p:nvSpPr>
          <p:cNvPr id="65" name="文本框 64"/>
          <p:cNvSpPr txBox="1"/>
          <p:nvPr/>
        </p:nvSpPr>
        <p:spPr>
          <a:xfrm>
            <a:off x="10262870" y="10666095"/>
            <a:ext cx="5807075" cy="70739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工程建设涉及城市绿地、树木审批</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（审批时限：</a:t>
            </a:r>
            <a:r>
              <a:rPr kumimoji="0" lang="en-US" altLang="zh-CN" sz="1200" b="0" i="0" u="none" strike="noStrike" kern="1200" cap="none" spc="0" normalizeH="0" baseline="0" noProof="0" dirty="0">
                <a:ln>
                  <a:noFill/>
                </a:ln>
                <a:solidFill>
                  <a:schemeClr val="tx1"/>
                </a:solidFill>
                <a:effectLst/>
                <a:uLnTx/>
                <a:uFillTx/>
                <a:latin typeface="+mn-ea"/>
                <a:cs typeface="+mn-cs"/>
                <a:sym typeface="+mn-ea"/>
              </a:rPr>
              <a:t>5</a:t>
            </a: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个工作日）</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p:txBody>
      </p:sp>
      <p:sp>
        <p:nvSpPr>
          <p:cNvPr id="66" name="文本框 65"/>
          <p:cNvSpPr txBox="1"/>
          <p:nvPr/>
        </p:nvSpPr>
        <p:spPr>
          <a:xfrm>
            <a:off x="4963795" y="11698605"/>
            <a:ext cx="11105515" cy="71501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因工程建设需要拆除、改动、迁移供水、排水与污水处理设施审核</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a:p>
            <a:pPr marL="0" marR="0" lvl="0" indent="0" algn="ctr" defTabSz="914400" eaLnBrk="1" fontAlgn="base" latinLnBrk="0" hangingPunct="1">
              <a:lnSpc>
                <a:spcPct val="100000"/>
              </a:lnSpc>
              <a:spcBef>
                <a:spcPct val="0"/>
              </a:spcBef>
              <a:spcAft>
                <a:spcPct val="0"/>
              </a:spcAft>
              <a:buClrTx/>
              <a:buSzTx/>
              <a:buFontTx/>
              <a:buNone/>
              <a:defRPr/>
            </a:pPr>
            <a:r>
              <a:rPr kumimoji="0" lang="zh-CN" altLang="en-US" sz="1200" b="0" i="0" u="none" strike="noStrike" kern="1200" cap="none" spc="0" normalizeH="0" baseline="0" noProof="0" dirty="0">
                <a:ln>
                  <a:noFill/>
                </a:ln>
                <a:solidFill>
                  <a:schemeClr val="tx1"/>
                </a:solidFill>
                <a:effectLst/>
                <a:uLnTx/>
                <a:uFillTx/>
                <a:latin typeface="+mn-ea"/>
                <a:cs typeface="+mn-cs"/>
                <a:sym typeface="+mn-ea"/>
              </a:rPr>
              <a:t>（审批时限：即办件，实行告知承诺制）</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p:txBody>
      </p:sp>
      <p:sp>
        <p:nvSpPr>
          <p:cNvPr id="67" name="文本框 66"/>
          <p:cNvSpPr txBox="1"/>
          <p:nvPr/>
        </p:nvSpPr>
        <p:spPr>
          <a:xfrm>
            <a:off x="8595360" y="7422515"/>
            <a:ext cx="2978785" cy="714375"/>
          </a:xfrm>
          <a:prstGeom prst="rect">
            <a:avLst/>
          </a:prstGeom>
          <a:noFill/>
          <a:ln w="0" cmpd="sng">
            <a:solidFill>
              <a:srgbClr val="000000"/>
            </a:solidFill>
            <a:prstDash val="solid"/>
          </a:ln>
        </p:spPr>
        <p:txBody>
          <a:bodyPr wrap="square" rtlCol="0" anchor="ctr" anchorCtr="0">
            <a:noAutofit/>
          </a:bodyPr>
          <a:lstStyle/>
          <a:p>
            <a:pPr algn="ctr">
              <a:lnSpc>
                <a:spcPts val="2000"/>
              </a:lnSpc>
            </a:pPr>
            <a:r>
              <a:rPr lang="zh-CN" altLang="en-US" sz="1200" dirty="0">
                <a:ln>
                  <a:noFill/>
                </a:ln>
                <a:solidFill>
                  <a:schemeClr val="tx1"/>
                </a:solidFill>
                <a:sym typeface="+mn-ea"/>
              </a:rPr>
              <a:t>市政公用设施报装</a:t>
            </a:r>
            <a:endParaRPr kumimoji="0" lang="zh-CN" altLang="en-US" sz="1200" b="0" i="0" u="none" strike="noStrike" kern="1200" cap="none" spc="0" normalizeH="0" baseline="0" noProof="0" dirty="0">
              <a:ln>
                <a:noFill/>
              </a:ln>
              <a:solidFill>
                <a:schemeClr val="tx1"/>
              </a:solidFill>
              <a:effectLst/>
              <a:uLnTx/>
              <a:uFillTx/>
              <a:latin typeface="+mn-ea"/>
              <a:cs typeface="+mn-cs"/>
              <a:sym typeface="+mn-ea"/>
            </a:endParaRPr>
          </a:p>
        </p:txBody>
      </p:sp>
      <p:cxnSp>
        <p:nvCxnSpPr>
          <p:cNvPr id="68" name="直接箭头连接符 67"/>
          <p:cNvCxnSpPr/>
          <p:nvPr/>
        </p:nvCxnSpPr>
        <p:spPr>
          <a:xfrm>
            <a:off x="6586855" y="7755255"/>
            <a:ext cx="198056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9" name="直接箭头连接符 68"/>
          <p:cNvCxnSpPr/>
          <p:nvPr/>
        </p:nvCxnSpPr>
        <p:spPr>
          <a:xfrm flipV="1">
            <a:off x="16678910" y="5456555"/>
            <a:ext cx="0" cy="2298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flipH="1">
            <a:off x="11574145" y="7742555"/>
            <a:ext cx="51047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flipV="1">
            <a:off x="6600190" y="7084695"/>
            <a:ext cx="0" cy="6762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894080" y="4149725"/>
            <a:ext cx="3116580" cy="2965450"/>
          </a:xfrm>
          <a:prstGeom prst="rect">
            <a:avLst/>
          </a:prstGeom>
          <a:noFill/>
          <a:ln w="9525" cmpd="sng">
            <a:solidFill>
              <a:srgbClr val="000000"/>
            </a:solidFill>
            <a:prstDash val="solid"/>
          </a:ln>
        </p:spPr>
        <p:txBody>
          <a:bodyPr wrap="square" bIns="0" rtlCol="0">
            <a:noAutofit/>
          </a:bodyPr>
          <a:lstStyle/>
          <a:p>
            <a:endParaRPr lang="zh-CN" altLang="en-US" sz="1765">
              <a:ln>
                <a:noFill/>
              </a:ln>
              <a:solidFill>
                <a:schemeClr val="tx1"/>
              </a:solidFill>
            </a:endParaRPr>
          </a:p>
        </p:txBody>
      </p:sp>
      <p:sp>
        <p:nvSpPr>
          <p:cNvPr id="73" name="文本框 72"/>
          <p:cNvSpPr txBox="1"/>
          <p:nvPr/>
        </p:nvSpPr>
        <p:spPr>
          <a:xfrm>
            <a:off x="990600" y="5176520"/>
            <a:ext cx="2891155" cy="829310"/>
          </a:xfrm>
          <a:prstGeom prst="rect">
            <a:avLst/>
          </a:prstGeom>
          <a:solidFill>
            <a:schemeClr val="bg1"/>
          </a:solidFill>
          <a:ln w="0" cmpd="sng">
            <a:solidFill>
              <a:srgbClr val="000000"/>
            </a:solidFill>
            <a:prstDash val="solid"/>
          </a:ln>
        </p:spPr>
        <p:txBody>
          <a:bodyPr wrap="square" rtlCol="0">
            <a:spAutoFit/>
          </a:bodyPr>
          <a:lstStyle/>
          <a:p>
            <a:r>
              <a:rPr lang="zh-CN" altLang="en-US" sz="1200" dirty="0">
                <a:ln>
                  <a:noFill/>
                </a:ln>
                <a:solidFill>
                  <a:schemeClr val="tx1"/>
                </a:solidFill>
              </a:rPr>
              <a:t>全省工程建设项目（审批、核准类），立项前须进行项目用地合规性检测，符合空间规划或依法依规解决规划问题后可办理立项用地规划许可阶段审批事项。</a:t>
            </a:r>
            <a:endParaRPr lang="zh-CN" altLang="en-US" sz="1200" dirty="0">
              <a:ln>
                <a:noFill/>
              </a:ln>
              <a:solidFill>
                <a:schemeClr val="tx1"/>
              </a:solidFill>
            </a:endParaRPr>
          </a:p>
        </p:txBody>
      </p:sp>
      <p:sp>
        <p:nvSpPr>
          <p:cNvPr id="74" name="文本框 73"/>
          <p:cNvSpPr txBox="1"/>
          <p:nvPr/>
        </p:nvSpPr>
        <p:spPr>
          <a:xfrm>
            <a:off x="1007745" y="4253230"/>
            <a:ext cx="2891155" cy="686435"/>
          </a:xfrm>
          <a:prstGeom prst="rect">
            <a:avLst/>
          </a:prstGeom>
          <a:solidFill>
            <a:schemeClr val="bg1"/>
          </a:solidFill>
          <a:ln w="9525" cmpd="sng">
            <a:solidFill>
              <a:srgbClr val="000000"/>
            </a:solidFill>
            <a:prstDash val="solid"/>
          </a:ln>
        </p:spPr>
        <p:txBody>
          <a:bodyPr wrap="square" bIns="0" rtlCol="0">
            <a:noAutofit/>
          </a:bodyPr>
          <a:lstStyle/>
          <a:p>
            <a:pPr>
              <a:lnSpc>
                <a:spcPts val="1600"/>
              </a:lnSpc>
            </a:pPr>
            <a:r>
              <a:rPr lang="zh-CN" altLang="en-US" sz="1200" dirty="0">
                <a:solidFill>
                  <a:schemeClr val="tx1"/>
                </a:solidFill>
              </a:rPr>
              <a:t>各类开发区、工业园区、新区等推行</a:t>
            </a:r>
            <a:r>
              <a:rPr lang="zh-CN" altLang="en-US" sz="1200" dirty="0">
                <a:ln>
                  <a:noFill/>
                </a:ln>
                <a:solidFill>
                  <a:schemeClr val="tx1"/>
                </a:solidFill>
              </a:rPr>
              <a:t>区域评估，并将区域评估有关要求落实到地块上。</a:t>
            </a:r>
            <a:endParaRPr lang="zh-CN" altLang="en-US" sz="1200" dirty="0">
              <a:ln>
                <a:noFill/>
              </a:ln>
              <a:solidFill>
                <a:schemeClr val="tx1"/>
              </a:solidFill>
            </a:endParaRPr>
          </a:p>
        </p:txBody>
      </p:sp>
      <p:sp>
        <p:nvSpPr>
          <p:cNvPr id="75" name="文本框 74"/>
          <p:cNvSpPr txBox="1"/>
          <p:nvPr/>
        </p:nvSpPr>
        <p:spPr>
          <a:xfrm>
            <a:off x="1013460" y="6242685"/>
            <a:ext cx="2884805" cy="829945"/>
          </a:xfrm>
          <a:prstGeom prst="rect">
            <a:avLst/>
          </a:prstGeom>
          <a:solidFill>
            <a:schemeClr val="bg1"/>
          </a:solidFill>
          <a:ln w="0" cmpd="sng">
            <a:solidFill>
              <a:srgbClr val="000000"/>
            </a:solidFill>
            <a:prstDash val="solid"/>
          </a:ln>
        </p:spPr>
        <p:txBody>
          <a:bodyPr wrap="square" rtlCol="0">
            <a:spAutoFit/>
          </a:bodyPr>
          <a:lstStyle/>
          <a:p>
            <a:r>
              <a:rPr lang="zh-CN" altLang="en-US" sz="1200" dirty="0">
                <a:ln>
                  <a:noFill/>
                </a:ln>
                <a:solidFill>
                  <a:schemeClr val="tx1"/>
                </a:solidFill>
              </a:rPr>
              <a:t>推行“用地清单制+告知承诺制”，将规划条件、管理要求及经济指标等要求统一落实到地块上，并作为土地划拨或挂牌出让条件。</a:t>
            </a:r>
            <a:endParaRPr lang="zh-CN" altLang="en-US" sz="1200" dirty="0">
              <a:ln>
                <a:noFill/>
              </a:ln>
              <a:solidFill>
                <a:schemeClr val="tx1"/>
              </a:solidFill>
            </a:endParaRPr>
          </a:p>
        </p:txBody>
      </p:sp>
      <p:cxnSp>
        <p:nvCxnSpPr>
          <p:cNvPr id="79" name="直接箭头连接符 78"/>
          <p:cNvCxnSpPr/>
          <p:nvPr>
            <p:custDataLst>
              <p:tags r:id="rId6"/>
            </p:custDataLst>
          </p:nvPr>
        </p:nvCxnSpPr>
        <p:spPr>
          <a:xfrm>
            <a:off x="4104043" y="5118065"/>
            <a:ext cx="82800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五边形 114"/>
          <p:cNvSpPr/>
          <p:nvPr/>
        </p:nvSpPr>
        <p:spPr>
          <a:xfrm>
            <a:off x="871220" y="3309600"/>
            <a:ext cx="3630279" cy="603400"/>
          </a:xfrm>
          <a:prstGeom prst="homePlate">
            <a:avLst/>
          </a:pr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endParaRPr lang="zh-CN" altLang="en-US" sz="1765" b="1">
              <a:solidFill>
                <a:schemeClr val="tx1"/>
              </a:solidFill>
            </a:endParaRPr>
          </a:p>
        </p:txBody>
      </p:sp>
      <p:cxnSp>
        <p:nvCxnSpPr>
          <p:cNvPr id="81" name="直接连接符 80"/>
          <p:cNvCxnSpPr/>
          <p:nvPr/>
        </p:nvCxnSpPr>
        <p:spPr>
          <a:xfrm>
            <a:off x="4501515" y="3655695"/>
            <a:ext cx="2540" cy="896937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p:nvCxnSpPr>
        <p:spPr>
          <a:xfrm flipH="1">
            <a:off x="16405860" y="3655695"/>
            <a:ext cx="3175" cy="896937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custDataLst>
              <p:tags r:id="rId7"/>
            </p:custDataLst>
          </p:nvPr>
        </p:nvCxnSpPr>
        <p:spPr>
          <a:xfrm>
            <a:off x="1162530" y="12610769"/>
            <a:ext cx="19499200"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95" name="矩形 94"/>
          <p:cNvSpPr/>
          <p:nvPr/>
        </p:nvSpPr>
        <p:spPr>
          <a:xfrm>
            <a:off x="5059045" y="4500245"/>
            <a:ext cx="11023600" cy="235331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cxnSp>
        <p:nvCxnSpPr>
          <p:cNvPr id="96" name="直接连接符 95"/>
          <p:cNvCxnSpPr/>
          <p:nvPr/>
        </p:nvCxnSpPr>
        <p:spPr>
          <a:xfrm>
            <a:off x="5041900" y="6146165"/>
            <a:ext cx="1105725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8595360" y="4528820"/>
            <a:ext cx="0" cy="1616710"/>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102" name="直接连接符 101"/>
          <p:cNvCxnSpPr/>
          <p:nvPr/>
        </p:nvCxnSpPr>
        <p:spPr>
          <a:xfrm>
            <a:off x="12466320" y="4520565"/>
            <a:ext cx="0" cy="1616710"/>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109" name="直接连接符 108"/>
          <p:cNvCxnSpPr/>
          <p:nvPr/>
        </p:nvCxnSpPr>
        <p:spPr>
          <a:xfrm>
            <a:off x="10373995" y="6146165"/>
            <a:ext cx="0" cy="707390"/>
          </a:xfrm>
          <a:prstGeom prst="line">
            <a:avLst/>
          </a:prstGeom>
          <a:ln w="9525">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125" name="文本框 124"/>
          <p:cNvSpPr txBox="1"/>
          <p:nvPr/>
        </p:nvSpPr>
        <p:spPr>
          <a:xfrm>
            <a:off x="16550005" y="8817610"/>
            <a:ext cx="3725545" cy="330835"/>
          </a:xfrm>
          <a:prstGeom prst="rect">
            <a:avLst/>
          </a:prstGeom>
          <a:noFill/>
          <a:ln w="9525" cmpd="sng">
            <a:solidFill>
              <a:schemeClr val="bg1"/>
            </a:solidFill>
            <a:prstDash val="solid"/>
          </a:ln>
        </p:spPr>
        <p:txBody>
          <a:bodyPr wrap="square" bIns="0" rtlCol="0" anchor="t" anchorCtr="0">
            <a:noAutofit/>
          </a:bodyPr>
          <a:p>
            <a:pPr algn="ctr">
              <a:buClrTx/>
              <a:buSzTx/>
              <a:buNone/>
            </a:pPr>
            <a:r>
              <a:rPr lang="zh-CN" altLang="en-US" sz="1400" b="1" noProof="0" dirty="0">
                <a:ln>
                  <a:noFill/>
                </a:ln>
                <a:solidFill>
                  <a:schemeClr val="tx1"/>
                </a:solidFill>
                <a:effectLst/>
                <a:uLnTx/>
                <a:uFillTx/>
                <a:latin typeface="Arial" panose="020B0604020202020204" pitchFamily="34" charset="0"/>
                <a:ea typeface="宋体" panose="02010600030101010101" pitchFamily="2" charset="-122"/>
              </a:rPr>
              <a:t>第四阶段可并联或并行办理其他事项</a:t>
            </a:r>
            <a:endParaRPr lang="zh-CN" altLang="en-US" sz="1400" b="1" noProof="0" dirty="0">
              <a:ln>
                <a:noFill/>
              </a:ln>
              <a:solidFill>
                <a:schemeClr val="tx1"/>
              </a:solidFill>
              <a:effectLst/>
              <a:uLnTx/>
              <a:uFillTx/>
              <a:latin typeface="Arial" panose="020B0604020202020204" pitchFamily="34" charset="0"/>
              <a:ea typeface="宋体" panose="02010600030101010101" pitchFamily="2" charset="-122"/>
            </a:endParaRPr>
          </a:p>
        </p:txBody>
      </p:sp>
      <p:sp>
        <p:nvSpPr>
          <p:cNvPr id="20" name="文本框 19"/>
          <p:cNvSpPr txBox="1"/>
          <p:nvPr/>
        </p:nvSpPr>
        <p:spPr>
          <a:xfrm>
            <a:off x="16847185" y="9244330"/>
            <a:ext cx="3131185" cy="633095"/>
          </a:xfrm>
          <a:prstGeom prst="rect">
            <a:avLst/>
          </a:prstGeom>
          <a:solidFill>
            <a:schemeClr val="bg2"/>
          </a:solidFill>
          <a:ln w="0" cmpd="sng">
            <a:solidFill>
              <a:srgbClr val="000000"/>
            </a:solidFill>
            <a:prstDash val="solid"/>
          </a:ln>
        </p:spPr>
        <p:txBody>
          <a:bodyPr wrap="square" bIns="0" rtlCol="0" anchor="ctr" anchorCtr="0">
            <a:noAutofit/>
          </a:bodyPr>
          <a:p>
            <a:pPr algn="ctr">
              <a:buClrTx/>
              <a:buSzTx/>
              <a:buNone/>
            </a:pPr>
            <a:r>
              <a:rPr lang="zh-CN" altLang="en-US" sz="1200" dirty="0">
                <a:ln>
                  <a:noFill/>
                </a:ln>
                <a:solidFill>
                  <a:schemeClr val="tx1"/>
                </a:solidFill>
                <a:latin typeface="+mn-ea"/>
              </a:rPr>
              <a:t>市政公用设施接入</a:t>
            </a:r>
            <a:endParaRPr lang="zh-CN" altLang="en-US" sz="1200" dirty="0">
              <a:ln>
                <a:noFill/>
              </a:ln>
              <a:solidFill>
                <a:schemeClr val="tx1"/>
              </a:solidFill>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6009005" y="922020"/>
            <a:ext cx="9220200" cy="475615"/>
          </a:xfrm>
          <a:prstGeom prst="rect">
            <a:avLst/>
          </a:prstGeom>
          <a:noFill/>
        </p:spPr>
        <p:txBody>
          <a:bodyPr wrap="square" rtlCol="0">
            <a:spAutoFit/>
          </a:bodyPr>
          <a:lstStyle/>
          <a:p>
            <a:pPr algn="ctr"/>
            <a:r>
              <a:rPr lang="zh-CN" altLang="en-US" sz="2500" dirty="0">
                <a:latin typeface="黑体" panose="02010609060101010101" pitchFamily="49" charset="-122"/>
                <a:ea typeface="黑体" panose="02010609060101010101" pitchFamily="49" charset="-122"/>
              </a:rPr>
              <a:t>竣工验收阶段工作流程图</a:t>
            </a:r>
            <a:endParaRPr lang="zh-CN" altLang="en-US" sz="2500" dirty="0">
              <a:latin typeface="黑体" panose="02010609060101010101" pitchFamily="49" charset="-122"/>
              <a:ea typeface="黑体" panose="02010609060101010101" pitchFamily="49" charset="-122"/>
            </a:endParaRPr>
          </a:p>
        </p:txBody>
      </p:sp>
      <p:sp>
        <p:nvSpPr>
          <p:cNvPr id="8" name="矩形 7"/>
          <p:cNvSpPr/>
          <p:nvPr/>
        </p:nvSpPr>
        <p:spPr>
          <a:xfrm>
            <a:off x="980440" y="6074410"/>
            <a:ext cx="200342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有关部门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依申请提供</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提前指导服务</a:t>
            </a:r>
            <a:endParaRPr lang="zh-CN" altLang="en-US">
              <a:solidFill>
                <a:schemeClr val="tx1"/>
              </a:solidFill>
              <a:latin typeface="黑体" panose="02010609060101010101" pitchFamily="49" charset="-122"/>
              <a:ea typeface="黑体" panose="02010609060101010101" pitchFamily="49" charset="-122"/>
            </a:endParaRPr>
          </a:p>
        </p:txBody>
      </p:sp>
      <p:sp>
        <p:nvSpPr>
          <p:cNvPr id="10" name="矩形 9"/>
          <p:cNvSpPr/>
          <p:nvPr/>
        </p:nvSpPr>
        <p:spPr>
          <a:xfrm>
            <a:off x="3448050" y="6074410"/>
            <a:ext cx="200342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委托测绘和检测</a:t>
            </a:r>
            <a:endParaRPr lang="zh-CN" altLang="en-US">
              <a:solidFill>
                <a:schemeClr val="tx1"/>
              </a:solidFill>
              <a:latin typeface="黑体" panose="02010609060101010101" pitchFamily="49" charset="-122"/>
              <a:ea typeface="黑体" panose="02010609060101010101" pitchFamily="49" charset="-122"/>
            </a:endParaRPr>
          </a:p>
        </p:txBody>
      </p:sp>
      <p:sp>
        <p:nvSpPr>
          <p:cNvPr id="11" name="矩形 10"/>
          <p:cNvSpPr/>
          <p:nvPr/>
        </p:nvSpPr>
        <p:spPr>
          <a:xfrm>
            <a:off x="5915660" y="6074410"/>
            <a:ext cx="200342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涉及消防部分的工程竣工验收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3" name="矩形 12"/>
          <p:cNvSpPr/>
          <p:nvPr/>
        </p:nvSpPr>
        <p:spPr>
          <a:xfrm>
            <a:off x="11135995" y="4713605"/>
            <a:ext cx="570928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自然资源主管部门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（规划核实与土地核验）</a:t>
            </a:r>
            <a:endParaRPr lang="zh-CN" altLang="en-US">
              <a:solidFill>
                <a:schemeClr val="tx1"/>
              </a:solidFill>
              <a:latin typeface="黑体" panose="02010609060101010101" pitchFamily="49" charset="-122"/>
              <a:ea typeface="黑体" panose="02010609060101010101" pitchFamily="49" charset="-122"/>
            </a:endParaRPr>
          </a:p>
        </p:txBody>
      </p:sp>
      <p:sp>
        <p:nvSpPr>
          <p:cNvPr id="14" name="矩形 13"/>
          <p:cNvSpPr/>
          <p:nvPr/>
        </p:nvSpPr>
        <p:spPr>
          <a:xfrm>
            <a:off x="11135995" y="6108065"/>
            <a:ext cx="570928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（建设工程消防验收或备案）</a:t>
            </a:r>
            <a:endParaRPr lang="zh-CN" altLang="en-US">
              <a:solidFill>
                <a:schemeClr val="tx1"/>
              </a:solidFill>
              <a:latin typeface="黑体" panose="02010609060101010101" pitchFamily="49" charset="-122"/>
              <a:ea typeface="黑体" panose="02010609060101010101" pitchFamily="49" charset="-122"/>
            </a:endParaRPr>
          </a:p>
        </p:txBody>
      </p:sp>
      <p:sp>
        <p:nvSpPr>
          <p:cNvPr id="15" name="矩形 14"/>
          <p:cNvSpPr/>
          <p:nvPr/>
        </p:nvSpPr>
        <p:spPr>
          <a:xfrm>
            <a:off x="11135995" y="7502525"/>
            <a:ext cx="570928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（建设工程城建档案验收）</a:t>
            </a:r>
            <a:endParaRPr lang="zh-CN" altLang="en-US">
              <a:solidFill>
                <a:schemeClr val="tx1"/>
              </a:solidFill>
              <a:latin typeface="黑体" panose="02010609060101010101" pitchFamily="49" charset="-122"/>
              <a:ea typeface="黑体" panose="02010609060101010101" pitchFamily="49" charset="-122"/>
            </a:endParaRPr>
          </a:p>
        </p:txBody>
      </p:sp>
      <p:sp>
        <p:nvSpPr>
          <p:cNvPr id="19" name="矩形 18"/>
          <p:cNvSpPr/>
          <p:nvPr/>
        </p:nvSpPr>
        <p:spPr>
          <a:xfrm>
            <a:off x="10948035" y="3352800"/>
            <a:ext cx="6066155" cy="80587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21" name="矩形 20"/>
          <p:cNvSpPr/>
          <p:nvPr/>
        </p:nvSpPr>
        <p:spPr>
          <a:xfrm>
            <a:off x="17461865" y="3352800"/>
            <a:ext cx="255841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牵头部门汇总意见</a:t>
            </a:r>
            <a:endParaRPr lang="zh-CN" altLang="en-US">
              <a:solidFill>
                <a:schemeClr val="tx1"/>
              </a:solidFill>
              <a:latin typeface="黑体" panose="02010609060101010101" pitchFamily="49" charset="-122"/>
              <a:ea typeface="黑体" panose="02010609060101010101" pitchFamily="49" charset="-122"/>
            </a:endParaRPr>
          </a:p>
        </p:txBody>
      </p:sp>
      <p:sp>
        <p:nvSpPr>
          <p:cNvPr id="22" name="矩形 21"/>
          <p:cNvSpPr/>
          <p:nvPr/>
        </p:nvSpPr>
        <p:spPr>
          <a:xfrm>
            <a:off x="17461865" y="4713605"/>
            <a:ext cx="255841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7" name="矩形 26"/>
          <p:cNvSpPr/>
          <p:nvPr/>
        </p:nvSpPr>
        <p:spPr>
          <a:xfrm>
            <a:off x="17462500" y="10815320"/>
            <a:ext cx="2557780" cy="5969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档案归档</a:t>
            </a:r>
            <a:endParaRPr lang="zh-CN" altLang="en-US">
              <a:solidFill>
                <a:schemeClr val="tx1"/>
              </a:solidFill>
              <a:latin typeface="黑体" panose="02010609060101010101" pitchFamily="49" charset="-122"/>
              <a:ea typeface="黑体" panose="02010609060101010101" pitchFamily="49" charset="-122"/>
            </a:endParaRPr>
          </a:p>
        </p:txBody>
      </p:sp>
      <p:sp>
        <p:nvSpPr>
          <p:cNvPr id="28" name="矩形 27"/>
          <p:cNvSpPr/>
          <p:nvPr/>
        </p:nvSpPr>
        <p:spPr>
          <a:xfrm>
            <a:off x="1390015" y="1249997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排水部门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（排水工程接入验收）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9" name="矩形 28"/>
          <p:cNvSpPr/>
          <p:nvPr/>
        </p:nvSpPr>
        <p:spPr>
          <a:xfrm>
            <a:off x="7888605" y="1249997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燃气单位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（燃气管道接入验收）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0" name="矩形 29"/>
          <p:cNvSpPr/>
          <p:nvPr/>
        </p:nvSpPr>
        <p:spPr>
          <a:xfrm>
            <a:off x="14387195" y="1249997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通信单位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（通信设施接入验收）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1" name="矩形 30"/>
          <p:cNvSpPr/>
          <p:nvPr/>
        </p:nvSpPr>
        <p:spPr>
          <a:xfrm>
            <a:off x="1390015" y="1350073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供电单位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（供电工程接入验收）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2" name="矩形 31"/>
          <p:cNvSpPr/>
          <p:nvPr/>
        </p:nvSpPr>
        <p:spPr>
          <a:xfrm>
            <a:off x="7888605" y="1350073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供水单位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3" name="矩形 32"/>
          <p:cNvSpPr/>
          <p:nvPr/>
        </p:nvSpPr>
        <p:spPr>
          <a:xfrm>
            <a:off x="14387195" y="13500735"/>
            <a:ext cx="5298440" cy="6743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广电单位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（广播电视接入验收）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4" name="矩形 33"/>
          <p:cNvSpPr/>
          <p:nvPr/>
        </p:nvSpPr>
        <p:spPr>
          <a:xfrm>
            <a:off x="980440" y="11905615"/>
            <a:ext cx="19040475" cy="25031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35" name="文本框 34"/>
          <p:cNvSpPr txBox="1"/>
          <p:nvPr/>
        </p:nvSpPr>
        <p:spPr>
          <a:xfrm>
            <a:off x="4856480" y="11981815"/>
            <a:ext cx="11927205" cy="398780"/>
          </a:xfrm>
          <a:prstGeom prst="rect">
            <a:avLst/>
          </a:prstGeom>
          <a:noFill/>
        </p:spPr>
        <p:txBody>
          <a:bodyPr wrap="square" rtlCol="0">
            <a:spAutoFit/>
          </a:bodyPr>
          <a:lstStyle/>
          <a:p>
            <a:pPr algn="ctr"/>
            <a:r>
              <a:rPr lang="zh-CN" altLang="en-US" sz="2000" dirty="0">
                <a:latin typeface="黑体" panose="02010609060101010101" pitchFamily="49" charset="-122"/>
                <a:ea typeface="黑体" panose="02010609060101010101" pitchFamily="49" charset="-122"/>
              </a:rPr>
              <a:t>在竣工验收阶段并联办理市政公用服务事项验收接入</a:t>
            </a:r>
            <a:endParaRPr lang="zh-CN" altLang="en-US" sz="2000" dirty="0">
              <a:latin typeface="黑体" panose="02010609060101010101" pitchFamily="49" charset="-122"/>
              <a:ea typeface="黑体" panose="02010609060101010101" pitchFamily="49" charset="-122"/>
            </a:endParaRPr>
          </a:p>
        </p:txBody>
      </p:sp>
      <p:sp>
        <p:nvSpPr>
          <p:cNvPr id="36" name="文本框 35"/>
          <p:cNvSpPr txBox="1"/>
          <p:nvPr/>
        </p:nvSpPr>
        <p:spPr>
          <a:xfrm>
            <a:off x="800735" y="14749780"/>
            <a:ext cx="11634470" cy="553085"/>
          </a:xfrm>
          <a:prstGeom prst="rect">
            <a:avLst/>
          </a:prstGeom>
          <a:noFill/>
        </p:spPr>
        <p:txBody>
          <a:bodyPr wrap="square" rtlCol="0">
            <a:spAutoFit/>
          </a:bodyPr>
          <a:lstStyle/>
          <a:p>
            <a:pPr algn="l">
              <a:lnSpc>
                <a:spcPct val="150000"/>
              </a:lnSpc>
            </a:pPr>
            <a:r>
              <a:rPr lang="zh-CN" altLang="en-US" sz="2000" dirty="0">
                <a:latin typeface="黑体" panose="02010609060101010101" pitchFamily="49" charset="-122"/>
                <a:ea typeface="黑体" panose="02010609060101010101" pitchFamily="49" charset="-122"/>
              </a:rPr>
              <a:t>备注：</a:t>
            </a:r>
            <a:r>
              <a:rPr lang="zh-CN" altLang="en-US" sz="2000" dirty="0">
                <a:latin typeface="黑体" panose="02010609060101010101" pitchFamily="49" charset="-122"/>
                <a:ea typeface="黑体" panose="02010609060101010101" pitchFamily="49" charset="-122"/>
                <a:sym typeface="+mn-ea"/>
              </a:rPr>
              <a:t>根据相关法律法规等规定，</a:t>
            </a:r>
            <a:r>
              <a:rPr lang="zh-CN" altLang="en-US" sz="2000" dirty="0">
                <a:latin typeface="黑体" panose="02010609060101010101" pitchFamily="49" charset="-122"/>
                <a:ea typeface="黑体" panose="02010609060101010101" pitchFamily="49" charset="-122"/>
              </a:rPr>
              <a:t>虚线框内事项为特定项目才需要办理的审批事项。</a:t>
            </a:r>
            <a:endParaRPr lang="zh-CN" altLang="en-US" sz="2000" dirty="0">
              <a:latin typeface="黑体" panose="02010609060101010101" pitchFamily="49" charset="-122"/>
              <a:ea typeface="黑体" panose="02010609060101010101" pitchFamily="49" charset="-122"/>
            </a:endParaRPr>
          </a:p>
        </p:txBody>
      </p:sp>
      <p:sp>
        <p:nvSpPr>
          <p:cNvPr id="37" name="矩形 36"/>
          <p:cNvSpPr/>
          <p:nvPr/>
        </p:nvSpPr>
        <p:spPr>
          <a:xfrm>
            <a:off x="17462500" y="7435215"/>
            <a:ext cx="2558415" cy="28841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6" name="矩形 5"/>
          <p:cNvSpPr/>
          <p:nvPr/>
        </p:nvSpPr>
        <p:spPr>
          <a:xfrm>
            <a:off x="12229465" y="3829685"/>
            <a:ext cx="3503930" cy="45847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牵头部门组织联合验收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9" name="矩形 8"/>
          <p:cNvSpPr/>
          <p:nvPr/>
        </p:nvSpPr>
        <p:spPr>
          <a:xfrm>
            <a:off x="8383270" y="6074410"/>
            <a:ext cx="200342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rPr>
              <a:t>建设单位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申请联合验收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42" name="矩形 41"/>
          <p:cNvSpPr/>
          <p:nvPr/>
        </p:nvSpPr>
        <p:spPr>
          <a:xfrm>
            <a:off x="17461865" y="6074410"/>
            <a:ext cx="2558415" cy="864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a:solidFill>
                  <a:schemeClr val="tx1"/>
                </a:solidFill>
                <a:latin typeface="黑体" panose="02010609060101010101" pitchFamily="49" charset="-122"/>
                <a:ea typeface="黑体" panose="02010609060101010101" pitchFamily="49" charset="-122"/>
                <a:sym typeface="+mn-ea"/>
              </a:rPr>
              <a:t>建设单位申请</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sym typeface="+mn-ea"/>
              </a:rPr>
              <a:t>竣工验收备案</a:t>
            </a:r>
            <a:endParaRPr lang="zh-CN" altLang="en-US">
              <a:solidFill>
                <a:schemeClr val="tx1"/>
              </a:solidFill>
              <a:latin typeface="黑体" panose="02010609060101010101" pitchFamily="49" charset="-122"/>
              <a:ea typeface="黑体" panose="02010609060101010101" pitchFamily="49" charset="-122"/>
            </a:endParaRPr>
          </a:p>
        </p:txBody>
      </p:sp>
      <p:cxnSp>
        <p:nvCxnSpPr>
          <p:cNvPr id="49" name="肘形连接符 48"/>
          <p:cNvCxnSpPr>
            <a:stCxn id="21" idx="0"/>
            <a:endCxn id="9" idx="0"/>
          </p:cNvCxnSpPr>
          <p:nvPr/>
        </p:nvCxnSpPr>
        <p:spPr>
          <a:xfrm rot="16200000" flipH="1" flipV="1">
            <a:off x="12702540" y="35560"/>
            <a:ext cx="2721610" cy="9356090"/>
          </a:xfrm>
          <a:prstGeom prst="bentConnector3">
            <a:avLst>
              <a:gd name="adj1" fmla="val -41250"/>
            </a:avLst>
          </a:prstGeom>
          <a:ln>
            <a:tailEnd type="triangle" w="med" len="med"/>
          </a:ln>
        </p:spPr>
        <p:style>
          <a:lnRef idx="1">
            <a:schemeClr val="dk1"/>
          </a:lnRef>
          <a:fillRef idx="0">
            <a:schemeClr val="dk1"/>
          </a:fillRef>
          <a:effectRef idx="0">
            <a:schemeClr val="dk1"/>
          </a:effectRef>
          <a:fontRef idx="minor">
            <a:schemeClr val="tx1"/>
          </a:fontRef>
        </p:style>
      </p:cxnSp>
      <p:sp>
        <p:nvSpPr>
          <p:cNvPr id="50" name="文本框 49"/>
          <p:cNvSpPr txBox="1"/>
          <p:nvPr/>
        </p:nvSpPr>
        <p:spPr>
          <a:xfrm>
            <a:off x="9453245" y="2438400"/>
            <a:ext cx="9220200" cy="368300"/>
          </a:xfrm>
          <a:prstGeom prst="rect">
            <a:avLst/>
          </a:prstGeom>
          <a:noFill/>
        </p:spPr>
        <p:txBody>
          <a:bodyPr wrap="square" rtlCol="0">
            <a:spAutoFit/>
          </a:bodyPr>
          <a:lstStyle/>
          <a:p>
            <a:pPr algn="ctr"/>
            <a:r>
              <a:rPr lang="zh-CN" altLang="en-US" sz="1800">
                <a:latin typeface="黑体" panose="02010609060101010101" pitchFamily="49" charset="-122"/>
                <a:ea typeface="黑体" panose="02010609060101010101" pitchFamily="49" charset="-122"/>
              </a:rPr>
              <a:t>联合验收审核不通过，建设单位整改</a:t>
            </a:r>
            <a:endParaRPr lang="zh-CN" altLang="en-US" sz="1800">
              <a:latin typeface="黑体" panose="02010609060101010101" pitchFamily="49" charset="-122"/>
              <a:ea typeface="黑体" panose="02010609060101010101" pitchFamily="49" charset="-122"/>
            </a:endParaRPr>
          </a:p>
        </p:txBody>
      </p:sp>
      <p:cxnSp>
        <p:nvCxnSpPr>
          <p:cNvPr id="51" name="直接箭头连接符 50"/>
          <p:cNvCxnSpPr/>
          <p:nvPr/>
        </p:nvCxnSpPr>
        <p:spPr>
          <a:xfrm flipH="1">
            <a:off x="18741390" y="4211955"/>
            <a:ext cx="2540" cy="50165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1">
            <a:off x="18741390" y="5578475"/>
            <a:ext cx="2540" cy="50165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flipH="1">
            <a:off x="18743930" y="6939280"/>
            <a:ext cx="2540" cy="50165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1">
            <a:off x="18782030" y="10319385"/>
            <a:ext cx="2540" cy="50165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p:nvPr/>
        </p:nvCxnSpPr>
        <p:spPr>
          <a:xfrm flipV="1">
            <a:off x="2995295" y="6553835"/>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flipV="1">
            <a:off x="5462905" y="6553835"/>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0" name="直接箭头连接符 59"/>
          <p:cNvCxnSpPr/>
          <p:nvPr/>
        </p:nvCxnSpPr>
        <p:spPr>
          <a:xfrm flipV="1">
            <a:off x="7919085" y="6553835"/>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1" name="直接箭头连接符 60"/>
          <p:cNvCxnSpPr/>
          <p:nvPr/>
        </p:nvCxnSpPr>
        <p:spPr>
          <a:xfrm flipV="1">
            <a:off x="10447020" y="6553835"/>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2" name="直接箭头连接符 61"/>
          <p:cNvCxnSpPr/>
          <p:nvPr/>
        </p:nvCxnSpPr>
        <p:spPr>
          <a:xfrm flipV="1">
            <a:off x="17017365" y="3784600"/>
            <a:ext cx="441325" cy="127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sp>
        <p:nvSpPr>
          <p:cNvPr id="44" name="矩形 43"/>
          <p:cNvSpPr/>
          <p:nvPr/>
        </p:nvSpPr>
        <p:spPr>
          <a:xfrm>
            <a:off x="16986372" y="8148836"/>
            <a:ext cx="3587628" cy="646331"/>
          </a:xfrm>
          <a:prstGeom prst="rect">
            <a:avLst/>
          </a:prstGeom>
        </p:spPr>
        <p:txBody>
          <a:bodyPr wrap="square">
            <a:spAutoFit/>
          </a:bodyPr>
          <a:lstStyle/>
          <a:p>
            <a:pPr algn="ctr"/>
            <a:r>
              <a:rPr lang="zh-CN" altLang="en-US" dirty="0" smtClean="0">
                <a:latin typeface="黑体" panose="02010609060101010101" pitchFamily="49" charset="-122"/>
                <a:ea typeface="黑体" panose="02010609060101010101" pitchFamily="49" charset="-122"/>
              </a:rPr>
              <a:t>建设工程</a:t>
            </a:r>
            <a:endParaRPr lang="zh-CN" altLang="en-US" dirty="0" smtClean="0">
              <a:latin typeface="黑体" panose="02010609060101010101" pitchFamily="49" charset="-122"/>
              <a:ea typeface="黑体" panose="02010609060101010101" pitchFamily="49" charset="-122"/>
            </a:endParaRPr>
          </a:p>
          <a:p>
            <a:pPr algn="ctr"/>
            <a:r>
              <a:rPr lang="zh-CN" altLang="en-US" dirty="0" smtClean="0">
                <a:latin typeface="黑体" panose="02010609060101010101" pitchFamily="49" charset="-122"/>
                <a:ea typeface="黑体" panose="02010609060101010101" pitchFamily="49" charset="-122"/>
              </a:rPr>
              <a:t>竣工验收备案</a:t>
            </a:r>
            <a:endParaRPr lang="zh-CN" altLang="en-US" dirty="0">
              <a:latin typeface="黑体" panose="02010609060101010101" pitchFamily="49" charset="-122"/>
              <a:ea typeface="黑体" panose="02010609060101010101" pitchFamily="49" charset="-122"/>
            </a:endParaRPr>
          </a:p>
        </p:txBody>
      </p:sp>
    </p:spTree>
  </p:cSld>
  <p:clrMapOvr>
    <a:masterClrMapping/>
  </p:clrMapOvr>
</p:sld>
</file>

<file path=ppt/tags/tag1.xml><?xml version="1.0" encoding="utf-8"?>
<p:tagLst xmlns:p="http://schemas.openxmlformats.org/presentationml/2006/main">
  <p:tag name="WM_BEAUTIFY_ZORDER_FLAG_TAG" val="6"/>
</p:tagLst>
</file>

<file path=ppt/tags/tag2.xml><?xml version="1.0" encoding="utf-8"?>
<p:tagLst xmlns:p="http://schemas.openxmlformats.org/presentationml/2006/main">
  <p:tag name="WM_BEAUTIFY_ZORDER_FLAG_TAG" val="8"/>
</p:tagLst>
</file>

<file path=ppt/tags/tag3.xml><?xml version="1.0" encoding="utf-8"?>
<p:tagLst xmlns:p="http://schemas.openxmlformats.org/presentationml/2006/main">
  <p:tag name="WM_BEAUTIFY_ZORDER_FLAG_TAG" val="23"/>
</p:tagLst>
</file>

<file path=ppt/tags/tag4.xml><?xml version="1.0" encoding="utf-8"?>
<p:tagLst xmlns:p="http://schemas.openxmlformats.org/presentationml/2006/main">
  <p:tag name="WM_BEAUTIFY_ZORDER_FLAG_TAG" val="26"/>
</p:tagLst>
</file>

<file path=ppt/tags/tag5.xml><?xml version="1.0" encoding="utf-8"?>
<p:tagLst xmlns:p="http://schemas.openxmlformats.org/presentationml/2006/main">
  <p:tag name="WM_BEAUTIFY_ZORDER_FLAG_TAG" val="19"/>
</p:tagLst>
</file>

<file path=ppt/tags/tag6.xml><?xml version="1.0" encoding="utf-8"?>
<p:tagLst xmlns:p="http://schemas.openxmlformats.org/presentationml/2006/main">
  <p:tag name="WM_BEAUTIFY_ZORDER_FLAG_TAG" val="26"/>
</p:tagLst>
</file>

<file path=ppt/tags/tag7.xml><?xml version="1.0" encoding="utf-8"?>
<p:tagLst xmlns:p="http://schemas.openxmlformats.org/presentationml/2006/main">
  <p:tag name="WM_BEAUTIFY_ZORDER_FLAG_TAG" val="6"/>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1882</Words>
  <Application>WPS 演示</Application>
  <PresentationFormat>自定义</PresentationFormat>
  <Paragraphs>135</Paragraphs>
  <Slides>2</Slides>
  <Notes>1</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vt:i4>
      </vt:variant>
    </vt:vector>
  </HeadingPairs>
  <TitlesOfParts>
    <vt:vector size="15" baseType="lpstr">
      <vt:lpstr>Arial</vt:lpstr>
      <vt:lpstr>宋体</vt:lpstr>
      <vt:lpstr>Wingdings</vt:lpstr>
      <vt:lpstr>黑体</vt:lpstr>
      <vt:lpstr>Arial</vt:lpstr>
      <vt:lpstr>Calibri</vt:lpstr>
      <vt:lpstr>等线</vt:lpstr>
      <vt:lpstr>微软雅黑</vt:lpstr>
      <vt:lpstr>Arial Unicode MS</vt:lpstr>
      <vt:lpstr>Calibri Light</vt:lpstr>
      <vt:lpstr>Calibri</vt:lpstr>
      <vt:lpstr>等线 Light</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zz</cp:lastModifiedBy>
  <cp:revision>94</cp:revision>
  <dcterms:created xsi:type="dcterms:W3CDTF">2021-09-22T06:50:00Z</dcterms:created>
  <dcterms:modified xsi:type="dcterms:W3CDTF">2022-01-26T13:28:35Z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AD6D269BE02541C3B22DF6174DB2293B</vt:lpwstr>
  </property>
</Properties>
</file>