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
  </p:handoutMasterIdLst>
  <p:sldIdLst>
    <p:sldId id="258" r:id="rId3"/>
    <p:sldId id="259" r:id="rId5"/>
  </p:sldIdLst>
  <p:sldSz cx="21238845" cy="179990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ABAB"/>
    <a:srgbClr val="99FAFB"/>
    <a:srgbClr val="65F7F9"/>
    <a:srgbClr val="6DB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31" d="100"/>
          <a:sy n="31" d="100"/>
        </p:scale>
        <p:origin x="1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handoutMaster" Target="handoutMasters/handoutMaster1.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608216" y="1143000"/>
            <a:ext cx="3641568"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608138" y="1143000"/>
            <a:ext cx="3641725" cy="3086100"/>
          </a:xfrm>
        </p:spPr>
      </p:sp>
      <p:sp>
        <p:nvSpPr>
          <p:cNvPr id="3" name="文本占位符 2"/>
          <p:cNvSpPr>
            <a:spLocks noGrp="1"/>
          </p:cNvSpPr>
          <p:nvPr>
            <p:ph type="body" idx="3"/>
          </p:nvPr>
        </p:nvSpPr>
        <p:spPr/>
        <p:txBody>
          <a:bodyPr/>
          <a:lstStyle/>
          <a:p>
            <a:endParaRPr lang="zh-CN" altLang="en-US"/>
          </a:p>
        </p:txBody>
      </p:sp>
      <p:sp>
        <p:nvSpPr>
          <p:cNvPr id="4" name="灯片编号占位符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defRPr/>
            </a:pPr>
            <a:fld id="{A6837353-30EB-4A48-80EB-173D804AEFBD}"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93000" y="2945889"/>
            <a:ext cx="18054001" cy="6266782"/>
          </a:xfrm>
        </p:spPr>
        <p:txBody>
          <a:bodyPr anchor="b"/>
          <a:lstStyle>
            <a:lvl1pPr algn="ctr">
              <a:defRPr sz="13935"/>
            </a:lvl1pPr>
          </a:lstStyle>
          <a:p>
            <a:r>
              <a:rPr lang="zh-CN" altLang="en-US"/>
              <a:t>单击此处编辑母版标题样式</a:t>
            </a:r>
            <a:endParaRPr lang="en-US" dirty="0"/>
          </a:p>
        </p:txBody>
      </p:sp>
      <p:sp>
        <p:nvSpPr>
          <p:cNvPr id="3" name="Subtitle 2"/>
          <p:cNvSpPr>
            <a:spLocks noGrp="1"/>
          </p:cNvSpPr>
          <p:nvPr>
            <p:ph type="subTitle" idx="1"/>
          </p:nvPr>
        </p:nvSpPr>
        <p:spPr>
          <a:xfrm>
            <a:off x="2655000" y="9454342"/>
            <a:ext cx="15930001" cy="4345912"/>
          </a:xfrm>
        </p:spPr>
        <p:txBody>
          <a:bodyPr/>
          <a:lstStyle>
            <a:lvl1pPr marL="0" indent="0" algn="ctr">
              <a:buNone/>
              <a:defRPr sz="5575"/>
            </a:lvl1pPr>
            <a:lvl2pPr marL="1061720" indent="0" algn="ctr">
              <a:buNone/>
              <a:defRPr sz="4645"/>
            </a:lvl2pPr>
            <a:lvl3pPr marL="2124075" indent="0" algn="ctr">
              <a:buNone/>
              <a:defRPr sz="4180"/>
            </a:lvl3pPr>
            <a:lvl4pPr marL="3185795" indent="0" algn="ctr">
              <a:buNone/>
              <a:defRPr sz="3715"/>
            </a:lvl4pPr>
            <a:lvl5pPr marL="4248150" indent="0" algn="ctr">
              <a:buNone/>
              <a:defRPr sz="3715"/>
            </a:lvl5pPr>
            <a:lvl6pPr marL="5309870" indent="0" algn="ctr">
              <a:buNone/>
              <a:defRPr sz="3715"/>
            </a:lvl6pPr>
            <a:lvl7pPr marL="6372225" indent="0" algn="ctr">
              <a:buNone/>
              <a:defRPr sz="3715"/>
            </a:lvl7pPr>
            <a:lvl8pPr marL="7433945" indent="0" algn="ctr">
              <a:buNone/>
              <a:defRPr sz="3715"/>
            </a:lvl8pPr>
            <a:lvl9pPr marL="8496300" indent="0" algn="ctr">
              <a:buNone/>
              <a:defRPr sz="371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99877" y="958351"/>
            <a:ext cx="4579875" cy="1525444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60251" y="958351"/>
            <a:ext cx="13474126" cy="1525444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449189" y="4487588"/>
            <a:ext cx="18319501" cy="7487637"/>
          </a:xfrm>
        </p:spPr>
        <p:txBody>
          <a:bodyPr anchor="b"/>
          <a:lstStyle>
            <a:lvl1pPr>
              <a:defRPr sz="13935"/>
            </a:lvl1pPr>
          </a:lstStyle>
          <a:p>
            <a:r>
              <a:rPr lang="zh-CN" altLang="en-US"/>
              <a:t>单击此处编辑母版标题样式</a:t>
            </a:r>
            <a:endParaRPr lang="en-US" dirty="0"/>
          </a:p>
        </p:txBody>
      </p:sp>
      <p:sp>
        <p:nvSpPr>
          <p:cNvPr id="3" name="Text Placeholder 2"/>
          <p:cNvSpPr>
            <a:spLocks noGrp="1"/>
          </p:cNvSpPr>
          <p:nvPr>
            <p:ph type="body" idx="1"/>
          </p:nvPr>
        </p:nvSpPr>
        <p:spPr>
          <a:xfrm>
            <a:off x="1449189" y="12046061"/>
            <a:ext cx="18319501" cy="3937571"/>
          </a:xfrm>
        </p:spPr>
        <p:txBody>
          <a:bodyPr/>
          <a:lstStyle>
            <a:lvl1pPr marL="0" indent="0">
              <a:buNone/>
              <a:defRPr sz="5575">
                <a:solidFill>
                  <a:schemeClr val="tx1"/>
                </a:solidFill>
              </a:defRPr>
            </a:lvl1pPr>
            <a:lvl2pPr marL="1061720" indent="0">
              <a:buNone/>
              <a:defRPr sz="4645">
                <a:solidFill>
                  <a:schemeClr val="tx1">
                    <a:tint val="75000"/>
                  </a:schemeClr>
                </a:solidFill>
              </a:defRPr>
            </a:lvl2pPr>
            <a:lvl3pPr marL="2124075" indent="0">
              <a:buNone/>
              <a:defRPr sz="4180">
                <a:solidFill>
                  <a:schemeClr val="tx1">
                    <a:tint val="75000"/>
                  </a:schemeClr>
                </a:solidFill>
              </a:defRPr>
            </a:lvl3pPr>
            <a:lvl4pPr marL="3185795" indent="0">
              <a:buNone/>
              <a:defRPr sz="3715">
                <a:solidFill>
                  <a:schemeClr val="tx1">
                    <a:tint val="75000"/>
                  </a:schemeClr>
                </a:solidFill>
              </a:defRPr>
            </a:lvl4pPr>
            <a:lvl5pPr marL="4248150" indent="0">
              <a:buNone/>
              <a:defRPr sz="3715">
                <a:solidFill>
                  <a:schemeClr val="tx1">
                    <a:tint val="75000"/>
                  </a:schemeClr>
                </a:solidFill>
              </a:defRPr>
            </a:lvl5pPr>
            <a:lvl6pPr marL="5309870" indent="0">
              <a:buNone/>
              <a:defRPr sz="3715">
                <a:solidFill>
                  <a:schemeClr val="tx1">
                    <a:tint val="75000"/>
                  </a:schemeClr>
                </a:solidFill>
              </a:defRPr>
            </a:lvl6pPr>
            <a:lvl7pPr marL="6372225" indent="0">
              <a:buNone/>
              <a:defRPr sz="3715">
                <a:solidFill>
                  <a:schemeClr val="tx1">
                    <a:tint val="75000"/>
                  </a:schemeClr>
                </a:solidFill>
              </a:defRPr>
            </a:lvl7pPr>
            <a:lvl8pPr marL="7433945" indent="0">
              <a:buNone/>
              <a:defRPr sz="3715">
                <a:solidFill>
                  <a:schemeClr val="tx1">
                    <a:tint val="75000"/>
                  </a:schemeClr>
                </a:solidFill>
              </a:defRPr>
            </a:lvl8pPr>
            <a:lvl9pPr marL="8496300" indent="0">
              <a:buNone/>
              <a:defRPr sz="371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60249"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10752751" y="4791754"/>
            <a:ext cx="9027001" cy="11421045"/>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463016" y="958355"/>
            <a:ext cx="18319501" cy="347923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463019" y="4412583"/>
            <a:ext cx="8985514"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463019" y="6575121"/>
            <a:ext cx="8985514"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10752752" y="4412583"/>
            <a:ext cx="9029767" cy="2162538"/>
          </a:xfrm>
        </p:spPr>
        <p:txBody>
          <a:bodyPr anchor="b"/>
          <a:lstStyle>
            <a:lvl1pPr marL="0" indent="0">
              <a:buNone/>
              <a:defRPr sz="5575" b="1"/>
            </a:lvl1pPr>
            <a:lvl2pPr marL="1061720" indent="0">
              <a:buNone/>
              <a:defRPr sz="4645" b="1"/>
            </a:lvl2pPr>
            <a:lvl3pPr marL="2124075" indent="0">
              <a:buNone/>
              <a:defRPr sz="4180" b="1"/>
            </a:lvl3pPr>
            <a:lvl4pPr marL="3185795" indent="0">
              <a:buNone/>
              <a:defRPr sz="3715" b="1"/>
            </a:lvl4pPr>
            <a:lvl5pPr marL="4248150" indent="0">
              <a:buNone/>
              <a:defRPr sz="3715" b="1"/>
            </a:lvl5pPr>
            <a:lvl6pPr marL="5309870" indent="0">
              <a:buNone/>
              <a:defRPr sz="3715" b="1"/>
            </a:lvl6pPr>
            <a:lvl7pPr marL="6372225" indent="0">
              <a:buNone/>
              <a:defRPr sz="3715" b="1"/>
            </a:lvl7pPr>
            <a:lvl8pPr marL="7433945" indent="0">
              <a:buNone/>
              <a:defRPr sz="3715" b="1"/>
            </a:lvl8pPr>
            <a:lvl9pPr marL="8496300" indent="0">
              <a:buNone/>
              <a:defRPr sz="371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10752752" y="6575121"/>
            <a:ext cx="9029767" cy="967101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Content Placeholder 2"/>
          <p:cNvSpPr>
            <a:spLocks noGrp="1"/>
          </p:cNvSpPr>
          <p:nvPr>
            <p:ph idx="1"/>
          </p:nvPr>
        </p:nvSpPr>
        <p:spPr>
          <a:xfrm>
            <a:off x="9029767" y="2591718"/>
            <a:ext cx="10752751" cy="12791902"/>
          </a:xfrm>
        </p:spPr>
        <p:txBody>
          <a:bodyPr/>
          <a:lstStyle>
            <a:lvl1pPr>
              <a:defRPr sz="7435"/>
            </a:lvl1pPr>
            <a:lvl2pPr>
              <a:defRPr sz="6505"/>
            </a:lvl2pPr>
            <a:lvl3pPr>
              <a:defRPr sz="5575"/>
            </a:lvl3pPr>
            <a:lvl4pPr>
              <a:defRPr sz="4645"/>
            </a:lvl4pPr>
            <a:lvl5pPr>
              <a:defRPr sz="4645"/>
            </a:lvl5pPr>
            <a:lvl6pPr>
              <a:defRPr sz="4645"/>
            </a:lvl6pPr>
            <a:lvl7pPr>
              <a:defRPr sz="4645"/>
            </a:lvl7pPr>
            <a:lvl8pPr>
              <a:defRPr sz="4645"/>
            </a:lvl8pPr>
            <a:lvl9pPr>
              <a:defRPr sz="464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463016" y="1200022"/>
            <a:ext cx="6850453" cy="4200078"/>
          </a:xfrm>
        </p:spPr>
        <p:txBody>
          <a:bodyPr anchor="b"/>
          <a:lstStyle>
            <a:lvl1pPr>
              <a:defRPr sz="7435"/>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9029767" y="2591718"/>
            <a:ext cx="10752751" cy="12791902"/>
          </a:xfrm>
        </p:spPr>
        <p:txBody>
          <a:bodyPr anchor="t"/>
          <a:lstStyle>
            <a:lvl1pPr marL="0" indent="0">
              <a:buNone/>
              <a:defRPr sz="7435"/>
            </a:lvl1pPr>
            <a:lvl2pPr marL="1061720" indent="0">
              <a:buNone/>
              <a:defRPr sz="6505"/>
            </a:lvl2pPr>
            <a:lvl3pPr marL="2124075" indent="0">
              <a:buNone/>
              <a:defRPr sz="5575"/>
            </a:lvl3pPr>
            <a:lvl4pPr marL="3185795" indent="0">
              <a:buNone/>
              <a:defRPr sz="4645"/>
            </a:lvl4pPr>
            <a:lvl5pPr marL="4248150" indent="0">
              <a:buNone/>
              <a:defRPr sz="4645"/>
            </a:lvl5pPr>
            <a:lvl6pPr marL="5309870" indent="0">
              <a:buNone/>
              <a:defRPr sz="4645"/>
            </a:lvl6pPr>
            <a:lvl7pPr marL="6372225" indent="0">
              <a:buNone/>
              <a:defRPr sz="4645"/>
            </a:lvl7pPr>
            <a:lvl8pPr marL="7433945" indent="0">
              <a:buNone/>
              <a:defRPr sz="4645"/>
            </a:lvl8pPr>
            <a:lvl9pPr marL="8496300" indent="0">
              <a:buNone/>
              <a:defRPr sz="4645"/>
            </a:lvl9pPr>
          </a:lstStyle>
          <a:p>
            <a:r>
              <a:rPr lang="zh-CN" altLang="en-US"/>
              <a:t>单击图标添加图片</a:t>
            </a:r>
            <a:endParaRPr lang="en-US" dirty="0"/>
          </a:p>
        </p:txBody>
      </p:sp>
      <p:sp>
        <p:nvSpPr>
          <p:cNvPr id="4" name="Text Placeholder 3"/>
          <p:cNvSpPr>
            <a:spLocks noGrp="1"/>
          </p:cNvSpPr>
          <p:nvPr>
            <p:ph type="body" sz="half" idx="2"/>
          </p:nvPr>
        </p:nvSpPr>
        <p:spPr>
          <a:xfrm>
            <a:off x="1463016" y="5400099"/>
            <a:ext cx="6850453" cy="10004352"/>
          </a:xfrm>
        </p:spPr>
        <p:txBody>
          <a:bodyPr/>
          <a:lstStyle>
            <a:lvl1pPr marL="0" indent="0">
              <a:buNone/>
              <a:defRPr sz="3715"/>
            </a:lvl1pPr>
            <a:lvl2pPr marL="1061720" indent="0">
              <a:buNone/>
              <a:defRPr sz="3250"/>
            </a:lvl2pPr>
            <a:lvl3pPr marL="2124075" indent="0">
              <a:buNone/>
              <a:defRPr sz="2785"/>
            </a:lvl3pPr>
            <a:lvl4pPr marL="3185795" indent="0">
              <a:buNone/>
              <a:defRPr sz="2325"/>
            </a:lvl4pPr>
            <a:lvl5pPr marL="4248150" indent="0">
              <a:buNone/>
              <a:defRPr sz="2325"/>
            </a:lvl5pPr>
            <a:lvl6pPr marL="5309870" indent="0">
              <a:buNone/>
              <a:defRPr sz="2325"/>
            </a:lvl6pPr>
            <a:lvl7pPr marL="6372225" indent="0">
              <a:buNone/>
              <a:defRPr sz="2325"/>
            </a:lvl7pPr>
            <a:lvl8pPr marL="7433945" indent="0">
              <a:buNone/>
              <a:defRPr sz="2325"/>
            </a:lvl8pPr>
            <a:lvl9pPr marL="8496300" indent="0">
              <a:buNone/>
              <a:defRPr sz="232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C78D810-4F82-45BC-8487-02FBEA50E58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1F7D8DF5-9D55-434D-9C3F-52778FE1332C}"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60250" y="958355"/>
            <a:ext cx="18319501" cy="347923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60250" y="4791754"/>
            <a:ext cx="18319501" cy="11421045"/>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460249" y="16683644"/>
            <a:ext cx="4779000" cy="958351"/>
          </a:xfrm>
          <a:prstGeom prst="rect">
            <a:avLst/>
          </a:prstGeom>
        </p:spPr>
        <p:txBody>
          <a:bodyPr vert="horz" lIns="91440" tIns="45720" rIns="91440" bIns="45720" rtlCol="0" anchor="ctr"/>
          <a:lstStyle>
            <a:lvl1pPr algn="l">
              <a:defRPr sz="2785">
                <a:solidFill>
                  <a:schemeClr val="tx1">
                    <a:tint val="75000"/>
                  </a:schemeClr>
                </a:solidFill>
              </a:defRPr>
            </a:lvl1pPr>
          </a:lstStyle>
          <a:p>
            <a:fld id="{6C78D810-4F82-45BC-8487-02FBEA50E585}" type="datetimeFigureOut">
              <a:rPr lang="zh-CN" altLang="en-US" smtClean="0"/>
            </a:fld>
            <a:endParaRPr lang="zh-CN" altLang="en-US"/>
          </a:p>
        </p:txBody>
      </p:sp>
      <p:sp>
        <p:nvSpPr>
          <p:cNvPr id="5" name="Footer Placeholder 4"/>
          <p:cNvSpPr>
            <a:spLocks noGrp="1"/>
          </p:cNvSpPr>
          <p:nvPr>
            <p:ph type="ftr" sz="quarter" idx="3"/>
          </p:nvPr>
        </p:nvSpPr>
        <p:spPr>
          <a:xfrm>
            <a:off x="7035751" y="16683644"/>
            <a:ext cx="7168500" cy="958351"/>
          </a:xfrm>
          <a:prstGeom prst="rect">
            <a:avLst/>
          </a:prstGeom>
        </p:spPr>
        <p:txBody>
          <a:bodyPr vert="horz" lIns="91440" tIns="45720" rIns="91440" bIns="45720" rtlCol="0" anchor="ctr"/>
          <a:lstStyle>
            <a:lvl1pPr algn="ctr">
              <a:defRPr sz="278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5000751" y="16683644"/>
            <a:ext cx="4779000" cy="958351"/>
          </a:xfrm>
          <a:prstGeom prst="rect">
            <a:avLst/>
          </a:prstGeom>
        </p:spPr>
        <p:txBody>
          <a:bodyPr vert="horz" lIns="91440" tIns="45720" rIns="91440" bIns="45720" rtlCol="0" anchor="ctr"/>
          <a:lstStyle>
            <a:lvl1pPr algn="r">
              <a:defRPr sz="2785">
                <a:solidFill>
                  <a:schemeClr val="tx1">
                    <a:tint val="75000"/>
                  </a:schemeClr>
                </a:solidFill>
              </a:defRPr>
            </a:lvl1pPr>
          </a:lstStyle>
          <a:p>
            <a:fld id="{1F7D8DF5-9D55-434D-9C3F-52778FE1332C}"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2124075" rtl="0" eaLnBrk="1" latinLnBrk="0" hangingPunct="1">
        <a:lnSpc>
          <a:spcPct val="90000"/>
        </a:lnSpc>
        <a:spcBef>
          <a:spcPct val="0"/>
        </a:spcBef>
        <a:buNone/>
        <a:defRPr sz="10220" kern="1200">
          <a:solidFill>
            <a:schemeClr val="tx1"/>
          </a:solidFill>
          <a:latin typeface="+mj-lt"/>
          <a:ea typeface="+mj-ea"/>
          <a:cs typeface="+mj-cs"/>
        </a:defRPr>
      </a:lvl1pPr>
    </p:titleStyle>
    <p:bodyStyle>
      <a:lvl1pPr marL="530860" indent="-530860" algn="l" defTabSz="2124075" rtl="0" eaLnBrk="1" latinLnBrk="0" hangingPunct="1">
        <a:lnSpc>
          <a:spcPct val="90000"/>
        </a:lnSpc>
        <a:spcBef>
          <a:spcPts val="2325"/>
        </a:spcBef>
        <a:buFont typeface="Arial" panose="020B0604020202020204" pitchFamily="34" charset="0"/>
        <a:buChar char="•"/>
        <a:defRPr sz="6505" kern="1200">
          <a:solidFill>
            <a:schemeClr val="tx1"/>
          </a:solidFill>
          <a:latin typeface="+mn-lt"/>
          <a:ea typeface="+mn-ea"/>
          <a:cs typeface="+mn-cs"/>
        </a:defRPr>
      </a:lvl1pPr>
      <a:lvl2pPr marL="1593215" indent="-530860" algn="l" defTabSz="2124075" rtl="0" eaLnBrk="1" latinLnBrk="0" hangingPunct="1">
        <a:lnSpc>
          <a:spcPct val="90000"/>
        </a:lnSpc>
        <a:spcBef>
          <a:spcPts val="1160"/>
        </a:spcBef>
        <a:buFont typeface="Arial" panose="020B0604020202020204" pitchFamily="34" charset="0"/>
        <a:buChar char="•"/>
        <a:defRPr sz="5575" kern="1200">
          <a:solidFill>
            <a:schemeClr val="tx1"/>
          </a:solidFill>
          <a:latin typeface="+mn-lt"/>
          <a:ea typeface="+mn-ea"/>
          <a:cs typeface="+mn-cs"/>
        </a:defRPr>
      </a:lvl2pPr>
      <a:lvl3pPr marL="2654935" indent="-530860" algn="l" defTabSz="2124075" rtl="0" eaLnBrk="1" latinLnBrk="0" hangingPunct="1">
        <a:lnSpc>
          <a:spcPct val="90000"/>
        </a:lnSpc>
        <a:spcBef>
          <a:spcPts val="1160"/>
        </a:spcBef>
        <a:buFont typeface="Arial" panose="020B0604020202020204" pitchFamily="34" charset="0"/>
        <a:buChar char="•"/>
        <a:defRPr sz="4645" kern="1200">
          <a:solidFill>
            <a:schemeClr val="tx1"/>
          </a:solidFill>
          <a:latin typeface="+mn-lt"/>
          <a:ea typeface="+mn-ea"/>
          <a:cs typeface="+mn-cs"/>
        </a:defRPr>
      </a:lvl3pPr>
      <a:lvl4pPr marL="371729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4pPr>
      <a:lvl5pPr marL="477901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5pPr>
      <a:lvl6pPr marL="584136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6pPr>
      <a:lvl7pPr marL="690308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7pPr>
      <a:lvl8pPr marL="7965440"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8pPr>
      <a:lvl9pPr marL="9026525" indent="-530860" algn="l" defTabSz="2124075" rtl="0" eaLnBrk="1" latinLnBrk="0" hangingPunct="1">
        <a:lnSpc>
          <a:spcPct val="90000"/>
        </a:lnSpc>
        <a:spcBef>
          <a:spcPts val="1160"/>
        </a:spcBef>
        <a:buFont typeface="Arial" panose="020B0604020202020204" pitchFamily="34" charset="0"/>
        <a:buChar char="•"/>
        <a:defRPr sz="4180" kern="1200">
          <a:solidFill>
            <a:schemeClr val="tx1"/>
          </a:solidFill>
          <a:latin typeface="+mn-lt"/>
          <a:ea typeface="+mn-ea"/>
          <a:cs typeface="+mn-cs"/>
        </a:defRPr>
      </a:lvl9pPr>
    </p:bodyStyle>
    <p:otherStyle>
      <a:defPPr>
        <a:defRPr lang="en-US"/>
      </a:defPPr>
      <a:lvl1pPr marL="0" algn="l" defTabSz="2124075" rtl="0" eaLnBrk="1" latinLnBrk="0" hangingPunct="1">
        <a:defRPr sz="4180" kern="1200">
          <a:solidFill>
            <a:schemeClr val="tx1"/>
          </a:solidFill>
          <a:latin typeface="+mn-lt"/>
          <a:ea typeface="+mn-ea"/>
          <a:cs typeface="+mn-cs"/>
        </a:defRPr>
      </a:lvl1pPr>
      <a:lvl2pPr marL="1061720" algn="l" defTabSz="2124075" rtl="0" eaLnBrk="1" latinLnBrk="0" hangingPunct="1">
        <a:defRPr sz="4180" kern="1200">
          <a:solidFill>
            <a:schemeClr val="tx1"/>
          </a:solidFill>
          <a:latin typeface="+mn-lt"/>
          <a:ea typeface="+mn-ea"/>
          <a:cs typeface="+mn-cs"/>
        </a:defRPr>
      </a:lvl2pPr>
      <a:lvl3pPr marL="2124075" algn="l" defTabSz="2124075" rtl="0" eaLnBrk="1" latinLnBrk="0" hangingPunct="1">
        <a:defRPr sz="4180" kern="1200">
          <a:solidFill>
            <a:schemeClr val="tx1"/>
          </a:solidFill>
          <a:latin typeface="+mn-lt"/>
          <a:ea typeface="+mn-ea"/>
          <a:cs typeface="+mn-cs"/>
        </a:defRPr>
      </a:lvl3pPr>
      <a:lvl4pPr marL="3185795" algn="l" defTabSz="2124075" rtl="0" eaLnBrk="1" latinLnBrk="0" hangingPunct="1">
        <a:defRPr sz="4180" kern="1200">
          <a:solidFill>
            <a:schemeClr val="tx1"/>
          </a:solidFill>
          <a:latin typeface="+mn-lt"/>
          <a:ea typeface="+mn-ea"/>
          <a:cs typeface="+mn-cs"/>
        </a:defRPr>
      </a:lvl4pPr>
      <a:lvl5pPr marL="4248150" algn="l" defTabSz="2124075" rtl="0" eaLnBrk="1" latinLnBrk="0" hangingPunct="1">
        <a:defRPr sz="4180" kern="1200">
          <a:solidFill>
            <a:schemeClr val="tx1"/>
          </a:solidFill>
          <a:latin typeface="+mn-lt"/>
          <a:ea typeface="+mn-ea"/>
          <a:cs typeface="+mn-cs"/>
        </a:defRPr>
      </a:lvl5pPr>
      <a:lvl6pPr marL="5309870" algn="l" defTabSz="2124075" rtl="0" eaLnBrk="1" latinLnBrk="0" hangingPunct="1">
        <a:defRPr sz="4180" kern="1200">
          <a:solidFill>
            <a:schemeClr val="tx1"/>
          </a:solidFill>
          <a:latin typeface="+mn-lt"/>
          <a:ea typeface="+mn-ea"/>
          <a:cs typeface="+mn-cs"/>
        </a:defRPr>
      </a:lvl6pPr>
      <a:lvl7pPr marL="6372225" algn="l" defTabSz="2124075" rtl="0" eaLnBrk="1" latinLnBrk="0" hangingPunct="1">
        <a:defRPr sz="4180" kern="1200">
          <a:solidFill>
            <a:schemeClr val="tx1"/>
          </a:solidFill>
          <a:latin typeface="+mn-lt"/>
          <a:ea typeface="+mn-ea"/>
          <a:cs typeface="+mn-cs"/>
        </a:defRPr>
      </a:lvl7pPr>
      <a:lvl8pPr marL="7433945" algn="l" defTabSz="2124075" rtl="0" eaLnBrk="1" latinLnBrk="0" hangingPunct="1">
        <a:defRPr sz="4180" kern="1200">
          <a:solidFill>
            <a:schemeClr val="tx1"/>
          </a:solidFill>
          <a:latin typeface="+mn-lt"/>
          <a:ea typeface="+mn-ea"/>
          <a:cs typeface="+mn-cs"/>
        </a:defRPr>
      </a:lvl8pPr>
      <a:lvl9pPr marL="8496300" algn="l" defTabSz="2124075" rtl="0" eaLnBrk="1" latinLnBrk="0" hangingPunct="1">
        <a:defRPr sz="41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tags" Target="../tags/tag9.xml"/><Relationship Id="rId8" Type="http://schemas.openxmlformats.org/officeDocument/2006/relationships/tags" Target="../tags/tag8.xml"/><Relationship Id="rId7" Type="http://schemas.openxmlformats.org/officeDocument/2006/relationships/tags" Target="../tags/tag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4" Type="http://schemas.openxmlformats.org/officeDocument/2006/relationships/notesSlide" Target="../notesSlides/notesSlide1.xml"/><Relationship Id="rId13" Type="http://schemas.openxmlformats.org/officeDocument/2006/relationships/slideLayout" Target="../slideLayouts/slideLayout1.xml"/><Relationship Id="rId12" Type="http://schemas.openxmlformats.org/officeDocument/2006/relationships/tags" Target="../tags/tag12.xml"/><Relationship Id="rId11" Type="http://schemas.openxmlformats.org/officeDocument/2006/relationships/tags" Target="../tags/tag11.xml"/><Relationship Id="rId10" Type="http://schemas.openxmlformats.org/officeDocument/2006/relationships/tags" Target="../tags/tag10.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文本框 84"/>
          <p:cNvSpPr txBox="1"/>
          <p:nvPr/>
        </p:nvSpPr>
        <p:spPr>
          <a:xfrm>
            <a:off x="9206230" y="2139950"/>
            <a:ext cx="2753360" cy="2040890"/>
          </a:xfrm>
          <a:prstGeom prst="rect">
            <a:avLst/>
          </a:prstGeom>
          <a:noFill/>
          <a:ln w="9525" cmpd="sng">
            <a:solidFill>
              <a:srgbClr val="000000"/>
            </a:solidFill>
            <a:prstDash val="solid"/>
          </a:ln>
        </p:spPr>
        <p:txBody>
          <a:bodyPr wrap="square" bIns="0" rtlCol="0" anchor="ctr" anchorCtr="0">
            <a:noAutofit/>
          </a:bodyPr>
          <a:lstStyle/>
          <a:p>
            <a:pPr algn="ctr"/>
            <a:endParaRPr lang="zh-CN" altLang="en-US" sz="1250">
              <a:ln>
                <a:noFill/>
              </a:ln>
              <a:solidFill>
                <a:schemeClr val="tx1"/>
              </a:solidFill>
            </a:endParaRPr>
          </a:p>
        </p:txBody>
      </p:sp>
      <p:grpSp>
        <p:nvGrpSpPr>
          <p:cNvPr id="86" name="组合 85"/>
          <p:cNvGrpSpPr/>
          <p:nvPr>
            <p:custDataLst>
              <p:tags r:id="rId1"/>
            </p:custDataLst>
          </p:nvPr>
        </p:nvGrpSpPr>
        <p:grpSpPr>
          <a:xfrm>
            <a:off x="613410" y="2084070"/>
            <a:ext cx="3113405" cy="3089275"/>
            <a:chOff x="2826" y="3657"/>
            <a:chExt cx="4242" cy="1327"/>
          </a:xfrm>
        </p:grpSpPr>
        <p:sp>
          <p:nvSpPr>
            <p:cNvPr id="87" name="文本框 86"/>
            <p:cNvSpPr txBox="1"/>
            <p:nvPr/>
          </p:nvSpPr>
          <p:spPr>
            <a:xfrm>
              <a:off x="2826" y="3657"/>
              <a:ext cx="4242" cy="1327"/>
            </a:xfrm>
            <a:prstGeom prst="rect">
              <a:avLst/>
            </a:prstGeom>
            <a:noFill/>
            <a:ln w="9525" cmpd="sng">
              <a:solidFill>
                <a:srgbClr val="000000"/>
              </a:solidFill>
              <a:prstDash val="solid"/>
            </a:ln>
          </p:spPr>
          <p:txBody>
            <a:bodyPr wrap="square" bIns="0" rtlCol="0">
              <a:noAutofit/>
            </a:bodyPr>
            <a:lstStyle/>
            <a:p>
              <a:endParaRPr lang="zh-CN" altLang="en-US" sz="1840">
                <a:ln>
                  <a:noFill/>
                </a:ln>
                <a:solidFill>
                  <a:schemeClr val="tx1"/>
                </a:solidFill>
              </a:endParaRPr>
            </a:p>
          </p:txBody>
        </p:sp>
        <p:sp>
          <p:nvSpPr>
            <p:cNvPr id="88" name="文本框 87"/>
            <p:cNvSpPr txBox="1"/>
            <p:nvPr/>
          </p:nvSpPr>
          <p:spPr>
            <a:xfrm>
              <a:off x="2957" y="4098"/>
              <a:ext cx="3935" cy="370"/>
            </a:xfrm>
            <a:prstGeom prst="rect">
              <a:avLst/>
            </a:prstGeom>
            <a:solidFill>
              <a:schemeClr val="bg1"/>
            </a:solidFill>
            <a:ln w="0" cmpd="sng">
              <a:solidFill>
                <a:srgbClr val="000000"/>
              </a:solidFill>
              <a:prstDash val="solid"/>
            </a:ln>
          </p:spPr>
          <p:txBody>
            <a:bodyPr wrap="square" rtlCol="0">
              <a:spAutoFit/>
            </a:bodyPr>
            <a:lstStyle/>
            <a:p>
              <a:r>
                <a:rPr lang="zh-CN" altLang="en-US" sz="1250" dirty="0">
                  <a:ln>
                    <a:noFill/>
                  </a:ln>
                  <a:solidFill>
                    <a:schemeClr val="tx1"/>
                  </a:solidFill>
                </a:rPr>
                <a:t>全省工程建设项目（审批、核准类），立项前须进行项目用地合规性检测，符合空间规划或依法依规解决规划问题后可办理立项用地规划许可阶段审批事项。</a:t>
              </a:r>
              <a:endParaRPr lang="zh-CN" altLang="en-US" sz="1250" dirty="0">
                <a:ln>
                  <a:noFill/>
                </a:ln>
                <a:solidFill>
                  <a:schemeClr val="tx1"/>
                </a:solidFill>
              </a:endParaRPr>
            </a:p>
          </p:txBody>
        </p:sp>
      </p:grpSp>
      <p:sp>
        <p:nvSpPr>
          <p:cNvPr id="89" name="文本框 88"/>
          <p:cNvSpPr txBox="1"/>
          <p:nvPr/>
        </p:nvSpPr>
        <p:spPr>
          <a:xfrm>
            <a:off x="4625043" y="8903455"/>
            <a:ext cx="7915185" cy="2032706"/>
          </a:xfrm>
          <a:prstGeom prst="rect">
            <a:avLst/>
          </a:prstGeom>
          <a:noFill/>
          <a:ln w="9525" cmpd="sng">
            <a:solidFill>
              <a:schemeClr val="bg1"/>
            </a:solidFill>
            <a:prstDash val="solid"/>
          </a:ln>
        </p:spPr>
        <p:txBody>
          <a:bodyPr wrap="square" bIns="0" rtlCol="0">
            <a:noAutofit/>
          </a:bodyPr>
          <a:lstStyle/>
          <a:p>
            <a:pPr algn="ctr"/>
            <a:r>
              <a:rPr lang="zh-CN" sz="1460" b="1">
                <a:ln>
                  <a:noFill/>
                </a:ln>
                <a:solidFill>
                  <a:schemeClr val="tx1"/>
                </a:solidFill>
              </a:rPr>
              <a:t>第一、二阶段可并联或并行办理事项</a:t>
            </a:r>
            <a:endParaRPr lang="zh-CN" sz="1460" b="1">
              <a:ln>
                <a:noFill/>
              </a:ln>
              <a:solidFill>
                <a:schemeClr val="tx1"/>
              </a:solidFill>
            </a:endParaRPr>
          </a:p>
        </p:txBody>
      </p:sp>
      <p:sp>
        <p:nvSpPr>
          <p:cNvPr id="90" name="文本框 89"/>
          <p:cNvSpPr txBox="1"/>
          <p:nvPr/>
        </p:nvSpPr>
        <p:spPr>
          <a:xfrm>
            <a:off x="4460365" y="5868883"/>
            <a:ext cx="3901367" cy="2914450"/>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第一阶段可并联或并行办理其他事项</a:t>
            </a:r>
            <a:endParaRPr lang="zh-CN" altLang="en-US" sz="1460" b="1" dirty="0">
              <a:ln>
                <a:noFill/>
              </a:ln>
              <a:solidFill>
                <a:schemeClr val="tx1"/>
              </a:solidFill>
            </a:endParaRPr>
          </a:p>
        </p:txBody>
      </p:sp>
      <p:sp>
        <p:nvSpPr>
          <p:cNvPr id="91" name="文本框 90"/>
          <p:cNvSpPr txBox="1"/>
          <p:nvPr/>
        </p:nvSpPr>
        <p:spPr>
          <a:xfrm>
            <a:off x="13335" y="135255"/>
            <a:ext cx="21240115" cy="860425"/>
          </a:xfrm>
          <a:prstGeom prst="rect">
            <a:avLst/>
          </a:prstGeom>
          <a:noFill/>
        </p:spPr>
        <p:txBody>
          <a:bodyPr wrap="square" rtlCol="0">
            <a:spAutoFit/>
          </a:bodyPr>
          <a:lstStyle/>
          <a:p>
            <a:r>
              <a:rPr lang="zh-CN" altLang="en-US" sz="2500" dirty="0">
                <a:solidFill>
                  <a:schemeClr val="tx1"/>
                </a:solidFill>
                <a:latin typeface="黑体" panose="02010609060101010101" pitchFamily="49" charset="-122"/>
                <a:ea typeface="黑体" panose="02010609060101010101" pitchFamily="49" charset="-122"/>
                <a:sym typeface="+mn-ea"/>
              </a:rPr>
              <a:t>                                              湖南省工程建设项目审批流程指导图</a:t>
            </a:r>
            <a:endParaRPr lang="en-US" altLang="zh-CN" sz="2500" dirty="0">
              <a:solidFill>
                <a:schemeClr val="tx1"/>
              </a:solidFill>
              <a:latin typeface="黑体" panose="02010609060101010101" pitchFamily="49" charset="-122"/>
              <a:ea typeface="黑体" panose="02010609060101010101" pitchFamily="49" charset="-122"/>
              <a:sym typeface="+mn-ea"/>
            </a:endParaRPr>
          </a:p>
          <a:p>
            <a:pPr algn="ctr"/>
            <a:r>
              <a:rPr lang="zh-CN" altLang="en-US" sz="2500" dirty="0">
                <a:solidFill>
                  <a:schemeClr val="tx1"/>
                </a:solidFill>
                <a:latin typeface="黑体" panose="02010609060101010101" pitchFamily="49" charset="-122"/>
                <a:ea typeface="黑体" panose="02010609060101010101" pitchFamily="49" charset="-122"/>
                <a:sym typeface="+mn-ea"/>
              </a:rPr>
              <a:t>政府投资建设项目（房屋建筑及城市基础设施—非线性工程类）  总审批时限：82 个工作日</a:t>
            </a:r>
            <a:endParaRPr lang="zh-CN" altLang="en-US" sz="2500" dirty="0">
              <a:solidFill>
                <a:schemeClr val="tx1"/>
              </a:solidFill>
              <a:latin typeface="黑体" panose="02010609060101010101" pitchFamily="49" charset="-122"/>
              <a:ea typeface="黑体" panose="02010609060101010101" pitchFamily="49" charset="-122"/>
              <a:sym typeface="+mn-ea"/>
            </a:endParaRPr>
          </a:p>
        </p:txBody>
      </p:sp>
      <p:sp>
        <p:nvSpPr>
          <p:cNvPr id="92" name="五边形 2"/>
          <p:cNvSpPr/>
          <p:nvPr/>
        </p:nvSpPr>
        <p:spPr>
          <a:xfrm>
            <a:off x="613900" y="1039835"/>
            <a:ext cx="3781640" cy="628399"/>
          </a:xfrm>
          <a:prstGeom prst="homePlate">
            <a:avLst/>
          </a:pr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a:solidFill>
                  <a:schemeClr val="tx1"/>
                </a:solidFill>
              </a:rPr>
              <a:t>项目策划生成</a:t>
            </a:r>
            <a:endParaRPr lang="zh-CN" altLang="en-US" sz="1840" b="1">
              <a:solidFill>
                <a:schemeClr val="tx1"/>
              </a:solidFill>
            </a:endParaRPr>
          </a:p>
        </p:txBody>
      </p:sp>
      <p:sp>
        <p:nvSpPr>
          <p:cNvPr id="93" name="任意多边形 6"/>
          <p:cNvSpPr/>
          <p:nvPr/>
        </p:nvSpPr>
        <p:spPr>
          <a:xfrm>
            <a:off x="12698348" y="1039835"/>
            <a:ext cx="4111054" cy="628399"/>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第三阶段（施工许可阶段）</a:t>
            </a:r>
            <a:endParaRPr lang="en-US" altLang="zh-CN" sz="1840" b="1" dirty="0">
              <a:solidFill>
                <a:schemeClr val="tx1"/>
              </a:solidFill>
            </a:endParaRPr>
          </a:p>
          <a:p>
            <a:pPr algn="ctr"/>
            <a:r>
              <a:rPr lang="zh-CN" altLang="en-US" sz="1840" b="1" dirty="0">
                <a:solidFill>
                  <a:schemeClr val="tx1"/>
                </a:solidFill>
              </a:rPr>
              <a:t>阶段时限：</a:t>
            </a:r>
            <a:r>
              <a:rPr lang="en-US" altLang="zh-CN" sz="1840" b="1" dirty="0">
                <a:solidFill>
                  <a:schemeClr val="tx1"/>
                </a:solidFill>
              </a:rPr>
              <a:t>23</a:t>
            </a:r>
            <a:r>
              <a:rPr lang="zh-CN" altLang="en-US" sz="1840" b="1" dirty="0">
                <a:solidFill>
                  <a:schemeClr val="tx1"/>
                </a:solidFill>
              </a:rPr>
              <a:t>个工作日</a:t>
            </a:r>
            <a:endParaRPr lang="zh-CN" altLang="en-US" sz="1840" b="1" dirty="0">
              <a:solidFill>
                <a:schemeClr val="tx1"/>
              </a:solidFill>
            </a:endParaRPr>
          </a:p>
        </p:txBody>
      </p:sp>
      <p:sp>
        <p:nvSpPr>
          <p:cNvPr id="94" name="任意多边形 7"/>
          <p:cNvSpPr/>
          <p:nvPr/>
        </p:nvSpPr>
        <p:spPr>
          <a:xfrm>
            <a:off x="16799699" y="1039815"/>
            <a:ext cx="3993005" cy="628555"/>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a:solidFill>
                  <a:schemeClr val="tx1"/>
                </a:solidFill>
              </a:rPr>
              <a:t>第四阶段（竣工验收阶段）</a:t>
            </a:r>
            <a:endParaRPr lang="zh-CN" altLang="en-US" sz="1840" b="1">
              <a:solidFill>
                <a:schemeClr val="tx1"/>
              </a:solidFill>
            </a:endParaRPr>
          </a:p>
        </p:txBody>
      </p:sp>
      <p:cxnSp>
        <p:nvCxnSpPr>
          <p:cNvPr id="97" name="直接连接符 96"/>
          <p:cNvCxnSpPr/>
          <p:nvPr>
            <p:custDataLst>
              <p:tags r:id="rId2"/>
            </p:custDataLst>
          </p:nvPr>
        </p:nvCxnSpPr>
        <p:spPr>
          <a:xfrm>
            <a:off x="693115" y="5789397"/>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grpSp>
        <p:nvGrpSpPr>
          <p:cNvPr id="98" name="组合 97"/>
          <p:cNvGrpSpPr/>
          <p:nvPr>
            <p:custDataLst>
              <p:tags r:id="rId3"/>
            </p:custDataLst>
          </p:nvPr>
        </p:nvGrpSpPr>
        <p:grpSpPr>
          <a:xfrm>
            <a:off x="4380310" y="1039815"/>
            <a:ext cx="16415701" cy="628555"/>
            <a:chOff x="7311" y="1572"/>
            <a:chExt cx="24817" cy="950"/>
          </a:xfrm>
        </p:grpSpPr>
        <p:sp>
          <p:nvSpPr>
            <p:cNvPr id="99" name="任意多边形 16"/>
            <p:cNvSpPr/>
            <p:nvPr/>
          </p:nvSpPr>
          <p:spPr>
            <a:xfrm>
              <a:off x="7311" y="1572"/>
              <a:ext cx="6215"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第一阶段（立项用地规划许可阶段）</a:t>
              </a:r>
              <a:endParaRPr lang="en-US" altLang="zh-CN" sz="1840" b="1" dirty="0">
                <a:solidFill>
                  <a:schemeClr val="tx1"/>
                </a:solidFill>
              </a:endParaRPr>
            </a:p>
            <a:p>
              <a:pPr algn="ctr">
                <a:buClrTx/>
                <a:buSzTx/>
                <a:buFontTx/>
              </a:pPr>
              <a:r>
                <a:rPr lang="zh-CN" altLang="en-US" sz="1840" b="1" dirty="0">
                  <a:solidFill>
                    <a:schemeClr val="tx1"/>
                  </a:solidFill>
                </a:rPr>
                <a:t>阶段时限：</a:t>
              </a:r>
              <a:r>
                <a:rPr lang="en-US" altLang="zh-CN" sz="1840" b="1" dirty="0">
                  <a:solidFill>
                    <a:schemeClr val="tx1"/>
                  </a:solidFill>
                </a:rPr>
                <a:t>26个工作日</a:t>
              </a:r>
              <a:endParaRPr lang="en-US" altLang="zh-CN" sz="1840" b="1" dirty="0">
                <a:solidFill>
                  <a:schemeClr val="tx1"/>
                </a:solidFill>
              </a:endParaRPr>
            </a:p>
          </p:txBody>
        </p:sp>
        <p:sp>
          <p:nvSpPr>
            <p:cNvPr id="100" name="任意多边形 17"/>
            <p:cNvSpPr/>
            <p:nvPr/>
          </p:nvSpPr>
          <p:spPr>
            <a:xfrm>
              <a:off x="13549" y="1572"/>
              <a:ext cx="6303" cy="950"/>
            </a:xfrm>
            <a:custGeom>
              <a:avLst/>
              <a:gdLst>
                <a:gd name="connsiteX0" fmla="*/ 226 w 2819"/>
                <a:gd name="connsiteY0" fmla="*/ 0 h 431"/>
                <a:gd name="connsiteX1" fmla="*/ 2604 w 2819"/>
                <a:gd name="connsiteY1" fmla="*/ 0 h 431"/>
                <a:gd name="connsiteX2" fmla="*/ 2819 w 2819"/>
                <a:gd name="connsiteY2" fmla="*/ 216 h 431"/>
                <a:gd name="connsiteX3" fmla="*/ 2604 w 2819"/>
                <a:gd name="connsiteY3" fmla="*/ 431 h 431"/>
                <a:gd name="connsiteX4" fmla="*/ 226 w 2819"/>
                <a:gd name="connsiteY4" fmla="*/ 431 h 431"/>
                <a:gd name="connsiteX5" fmla="*/ 0 w 2819"/>
                <a:gd name="connsiteY5" fmla="*/ 209 h 431"/>
                <a:gd name="connsiteX6" fmla="*/ 226 w 2819"/>
                <a:gd name="connsiteY6"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9" h="431">
                  <a:moveTo>
                    <a:pt x="226" y="0"/>
                  </a:moveTo>
                  <a:lnTo>
                    <a:pt x="2604" y="0"/>
                  </a:lnTo>
                  <a:lnTo>
                    <a:pt x="2819" y="216"/>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第二阶段（工程建设许可阶段）</a:t>
              </a:r>
              <a:endParaRPr lang="en-US" altLang="zh-CN" sz="1840" b="1" dirty="0">
                <a:solidFill>
                  <a:schemeClr val="tx1"/>
                </a:solidFill>
              </a:endParaRPr>
            </a:p>
            <a:p>
              <a:pPr algn="ctr"/>
              <a:r>
                <a:rPr lang="zh-CN" altLang="en-US" sz="1840" b="1" dirty="0">
                  <a:solidFill>
                    <a:schemeClr val="tx1"/>
                  </a:solidFill>
                </a:rPr>
                <a:t>阶段时限：</a:t>
              </a:r>
              <a:r>
                <a:rPr lang="en-US" altLang="zh-CN" sz="1840" b="1" dirty="0">
                  <a:solidFill>
                    <a:schemeClr val="tx1"/>
                  </a:solidFill>
                </a:rPr>
                <a:t>23</a:t>
              </a:r>
              <a:r>
                <a:rPr lang="zh-CN" altLang="en-US" sz="1840" b="1" dirty="0">
                  <a:solidFill>
                    <a:schemeClr val="tx1"/>
                  </a:solidFill>
                </a:rPr>
                <a:t>个工作日</a:t>
              </a:r>
              <a:endParaRPr lang="zh-CN" altLang="en-US" sz="1840" b="1" dirty="0">
                <a:solidFill>
                  <a:schemeClr val="tx1"/>
                </a:solidFill>
              </a:endParaRPr>
            </a:p>
          </p:txBody>
        </p:sp>
        <p:sp>
          <p:nvSpPr>
            <p:cNvPr id="101" name="任意多边形 19"/>
            <p:cNvSpPr/>
            <p:nvPr/>
          </p:nvSpPr>
          <p:spPr>
            <a:xfrm>
              <a:off x="26091" y="1572"/>
              <a:ext cx="6037" cy="950"/>
            </a:xfrm>
            <a:custGeom>
              <a:avLst/>
              <a:gdLst>
                <a:gd name="connsiteX0" fmla="*/ 226 w 2604"/>
                <a:gd name="connsiteY0" fmla="*/ 0 h 431"/>
                <a:gd name="connsiteX1" fmla="*/ 2604 w 2604"/>
                <a:gd name="connsiteY1" fmla="*/ 0 h 431"/>
                <a:gd name="connsiteX2" fmla="*/ 2604 w 2604"/>
                <a:gd name="connsiteY2" fmla="*/ 431 h 431"/>
                <a:gd name="connsiteX3" fmla="*/ 226 w 2604"/>
                <a:gd name="connsiteY3" fmla="*/ 431 h 431"/>
                <a:gd name="connsiteX4" fmla="*/ 0 w 2604"/>
                <a:gd name="connsiteY4" fmla="*/ 209 h 431"/>
                <a:gd name="connsiteX5" fmla="*/ 226 w 2604"/>
                <a:gd name="connsiteY5" fmla="*/ 0 h 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04" h="431">
                  <a:moveTo>
                    <a:pt x="226" y="0"/>
                  </a:moveTo>
                  <a:lnTo>
                    <a:pt x="2604" y="0"/>
                  </a:lnTo>
                  <a:lnTo>
                    <a:pt x="2604" y="431"/>
                  </a:lnTo>
                  <a:lnTo>
                    <a:pt x="226" y="431"/>
                  </a:lnTo>
                  <a:lnTo>
                    <a:pt x="0" y="209"/>
                  </a:lnTo>
                  <a:lnTo>
                    <a:pt x="226" y="0"/>
                  </a:lnTo>
                  <a:close/>
                </a:path>
              </a:pathLst>
            </a:custGeom>
            <a:solidFill>
              <a:schemeClr val="bg1"/>
            </a:solidFill>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zh-CN" altLang="en-US" sz="1840" b="1" dirty="0">
                  <a:solidFill>
                    <a:schemeClr val="tx1"/>
                  </a:solidFill>
                </a:rPr>
                <a:t>      第四阶段（竣工验收阶段）</a:t>
              </a:r>
              <a:endParaRPr lang="en-US" altLang="zh-CN" sz="1840" b="1" dirty="0">
                <a:solidFill>
                  <a:schemeClr val="tx1"/>
                </a:solidFill>
              </a:endParaRPr>
            </a:p>
            <a:p>
              <a:pPr algn="ctr"/>
              <a:r>
                <a:rPr lang="zh-CN" altLang="en-US" sz="1840" b="1" dirty="0">
                  <a:solidFill>
                    <a:schemeClr val="tx1"/>
                  </a:solidFill>
                </a:rPr>
                <a:t>阶段时限：</a:t>
              </a:r>
              <a:r>
                <a:rPr lang="en-US" altLang="zh-CN" sz="1840" b="1" dirty="0">
                  <a:solidFill>
                    <a:schemeClr val="tx1"/>
                  </a:solidFill>
                </a:rPr>
                <a:t>10</a:t>
              </a:r>
              <a:r>
                <a:rPr lang="zh-CN" altLang="en-US" sz="1840" b="1" dirty="0">
                  <a:solidFill>
                    <a:schemeClr val="tx1"/>
                  </a:solidFill>
                </a:rPr>
                <a:t>个工作日</a:t>
              </a:r>
              <a:endParaRPr lang="zh-CN" altLang="en-US" sz="1840" b="1" dirty="0">
                <a:solidFill>
                  <a:schemeClr val="tx1"/>
                </a:solidFill>
              </a:endParaRPr>
            </a:p>
          </p:txBody>
        </p:sp>
      </p:grpSp>
      <p:cxnSp>
        <p:nvCxnSpPr>
          <p:cNvPr id="102" name="直接箭头连接符 101"/>
          <p:cNvCxnSpPr/>
          <p:nvPr>
            <p:custDataLst>
              <p:tags r:id="rId4"/>
            </p:custDataLst>
          </p:nvPr>
        </p:nvCxnSpPr>
        <p:spPr>
          <a:xfrm>
            <a:off x="3809145" y="2659782"/>
            <a:ext cx="1229637" cy="5917"/>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3" name="文本框 102"/>
          <p:cNvSpPr txBox="1"/>
          <p:nvPr/>
        </p:nvSpPr>
        <p:spPr>
          <a:xfrm>
            <a:off x="9354820" y="2293620"/>
            <a:ext cx="2455545" cy="1711325"/>
          </a:xfrm>
          <a:prstGeom prst="rect">
            <a:avLst/>
          </a:prstGeom>
          <a:solidFill>
            <a:schemeClr val="bg1"/>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sym typeface="+mn-ea"/>
              </a:rPr>
              <a:t>建设工程规划类许可证核发（组织相关部门并联审查修建性详细规划、总平面图、建设工程设计方案，审批时限：</a:t>
            </a:r>
            <a:r>
              <a:rPr lang="en-US" altLang="zh-CN" sz="1250" dirty="0">
                <a:ln>
                  <a:noFill/>
                </a:ln>
                <a:solidFill>
                  <a:schemeClr val="tx1"/>
                </a:solidFill>
                <a:sym typeface="+mn-ea"/>
              </a:rPr>
              <a:t>20</a:t>
            </a:r>
            <a:r>
              <a:rPr lang="zh-CN" altLang="en-US" sz="1250" dirty="0">
                <a:ln>
                  <a:noFill/>
                </a:ln>
                <a:solidFill>
                  <a:schemeClr val="tx1"/>
                </a:solidFill>
                <a:sym typeface="+mn-ea"/>
              </a:rPr>
              <a:t>个工作日；核发建筑工程规划许可证：</a:t>
            </a:r>
            <a:r>
              <a:rPr lang="en-US" altLang="zh-CN" sz="1250" dirty="0">
                <a:ln>
                  <a:noFill/>
                </a:ln>
                <a:solidFill>
                  <a:schemeClr val="tx1"/>
                </a:solidFill>
                <a:sym typeface="+mn-ea"/>
              </a:rPr>
              <a:t>3</a:t>
            </a:r>
            <a:r>
              <a:rPr lang="zh-CN" altLang="en-US" sz="1250" dirty="0">
                <a:ln>
                  <a:noFill/>
                </a:ln>
                <a:solidFill>
                  <a:schemeClr val="tx1"/>
                </a:solidFill>
                <a:sym typeface="+mn-ea"/>
              </a:rPr>
              <a:t>个工作日）（审批时限：</a:t>
            </a:r>
            <a:r>
              <a:rPr lang="en-US" altLang="zh-CN" sz="1250" dirty="0">
                <a:ln>
                  <a:noFill/>
                </a:ln>
                <a:solidFill>
                  <a:schemeClr val="tx1"/>
                </a:solidFill>
                <a:sym typeface="+mn-ea"/>
              </a:rPr>
              <a:t>20+3</a:t>
            </a:r>
            <a:r>
              <a:rPr lang="zh-CN" altLang="en-US" sz="1250" dirty="0">
                <a:ln>
                  <a:noFill/>
                </a:ln>
                <a:solidFill>
                  <a:schemeClr val="tx1"/>
                </a:solidFill>
                <a:sym typeface="+mn-ea"/>
              </a:rPr>
              <a:t> 工作日）</a:t>
            </a:r>
            <a:endParaRPr lang="zh-CN" altLang="en-US" sz="1250" dirty="0">
              <a:ln>
                <a:noFill/>
              </a:ln>
              <a:solidFill>
                <a:schemeClr val="tx1"/>
              </a:solidFill>
              <a:latin typeface="等线" panose="02010600030101010101" charset="-122"/>
              <a:ea typeface="等线" panose="02010600030101010101" charset="-122"/>
              <a:cs typeface="等线" panose="02010600030101010101" charset="-122"/>
              <a:sym typeface="+mn-ea"/>
            </a:endParaRPr>
          </a:p>
        </p:txBody>
      </p:sp>
      <p:cxnSp>
        <p:nvCxnSpPr>
          <p:cNvPr id="104" name="直接箭头连接符 103"/>
          <p:cNvCxnSpPr/>
          <p:nvPr>
            <p:custDataLst>
              <p:tags r:id="rId5"/>
            </p:custDataLst>
          </p:nvPr>
        </p:nvCxnSpPr>
        <p:spPr>
          <a:xfrm>
            <a:off x="8015432" y="2665699"/>
            <a:ext cx="1116243" cy="16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5" name="直接箭头连接符 104"/>
          <p:cNvCxnSpPr/>
          <p:nvPr>
            <p:custDataLst>
              <p:tags r:id="rId6"/>
            </p:custDataLst>
          </p:nvPr>
        </p:nvCxnSpPr>
        <p:spPr>
          <a:xfrm>
            <a:off x="12033908" y="2665699"/>
            <a:ext cx="1190660" cy="16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6" name="文本框 105"/>
          <p:cNvSpPr txBox="1"/>
          <p:nvPr>
            <p:custDataLst>
              <p:tags r:id="rId7"/>
            </p:custDataLst>
          </p:nvPr>
        </p:nvSpPr>
        <p:spPr>
          <a:xfrm>
            <a:off x="17838373" y="2137879"/>
            <a:ext cx="2604568" cy="1867312"/>
          </a:xfrm>
          <a:prstGeom prst="rect">
            <a:avLst/>
          </a:prstGeom>
          <a:noFill/>
          <a:ln w="9525" cmpd="sng">
            <a:solidFill>
              <a:schemeClr val="tx1"/>
            </a:solidFill>
            <a:prstDash val="solid"/>
          </a:ln>
        </p:spPr>
        <p:txBody>
          <a:bodyPr wrap="square" bIns="0" rtlCol="0">
            <a:noAutofit/>
          </a:bodyPr>
          <a:lstStyle/>
          <a:p>
            <a:endParaRPr lang="en-US" altLang="zh-CN" sz="1250">
              <a:ln>
                <a:noFill/>
              </a:ln>
              <a:solidFill>
                <a:schemeClr val="tx1"/>
              </a:solidFill>
            </a:endParaRPr>
          </a:p>
        </p:txBody>
      </p:sp>
      <p:sp>
        <p:nvSpPr>
          <p:cNvPr id="107" name="文本框 106"/>
          <p:cNvSpPr txBox="1"/>
          <p:nvPr/>
        </p:nvSpPr>
        <p:spPr>
          <a:xfrm>
            <a:off x="17912789" y="3186613"/>
            <a:ext cx="2455735" cy="744162"/>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2000"/>
              </a:lnSpc>
            </a:pPr>
            <a:r>
              <a:rPr lang="zh-CN" altLang="en-US" sz="1250" dirty="0">
                <a:ln>
                  <a:noFill/>
                </a:ln>
                <a:solidFill>
                  <a:schemeClr val="tx1"/>
                </a:solidFill>
                <a:sym typeface="+mn-ea"/>
              </a:rPr>
              <a:t>建设工程竣工验收备案</a:t>
            </a:r>
            <a:endParaRPr lang="en-US" altLang="zh-CN" sz="1250" dirty="0">
              <a:ln>
                <a:noFill/>
              </a:ln>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2</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08" name="文本框 107"/>
          <p:cNvSpPr txBox="1"/>
          <p:nvPr/>
        </p:nvSpPr>
        <p:spPr>
          <a:xfrm>
            <a:off x="17912789" y="2245038"/>
            <a:ext cx="2455735" cy="867159"/>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50" dirty="0">
                <a:ln>
                  <a:noFill/>
                </a:ln>
                <a:solidFill>
                  <a:schemeClr val="tx1"/>
                </a:solidFill>
              </a:rPr>
              <a:t>联合验收（自然资源、消防、人防、档案等）</a:t>
            </a:r>
            <a:endParaRPr lang="en-US" alt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8</a:t>
            </a:r>
            <a:r>
              <a:rPr lang="zh-CN" altLang="en-US" sz="1250" dirty="0">
                <a:solidFill>
                  <a:schemeClr val="tx1"/>
                </a:solidFill>
                <a:sym typeface="+mn-ea"/>
              </a:rPr>
              <a:t>个工作日）</a:t>
            </a:r>
            <a:endParaRPr lang="zh-CN" altLang="en-US" sz="1250" dirty="0">
              <a:solidFill>
                <a:schemeClr val="tx1"/>
              </a:solidFill>
              <a:sym typeface="+mn-ea"/>
            </a:endParaRPr>
          </a:p>
        </p:txBody>
      </p:sp>
      <p:cxnSp>
        <p:nvCxnSpPr>
          <p:cNvPr id="109" name="直接箭头连接符 108"/>
          <p:cNvCxnSpPr/>
          <p:nvPr>
            <p:custDataLst>
              <p:tags r:id="rId8"/>
            </p:custDataLst>
          </p:nvPr>
        </p:nvCxnSpPr>
        <p:spPr>
          <a:xfrm>
            <a:off x="16424465" y="2665699"/>
            <a:ext cx="1339492" cy="1654"/>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10" name="组合 109"/>
          <p:cNvGrpSpPr/>
          <p:nvPr/>
        </p:nvGrpSpPr>
        <p:grpSpPr>
          <a:xfrm>
            <a:off x="10582891" y="4180509"/>
            <a:ext cx="1811391" cy="1532633"/>
            <a:chOff x="16996" y="6251"/>
            <a:chExt cx="1874" cy="2317"/>
          </a:xfrm>
        </p:grpSpPr>
        <p:sp>
          <p:nvSpPr>
            <p:cNvPr id="111" name="文本框 110"/>
            <p:cNvSpPr txBox="1"/>
            <p:nvPr/>
          </p:nvSpPr>
          <p:spPr>
            <a:xfrm>
              <a:off x="17303" y="7448"/>
              <a:ext cx="1567" cy="1120"/>
            </a:xfrm>
            <a:prstGeom prst="rect">
              <a:avLst/>
            </a:prstGeom>
            <a:solidFill>
              <a:schemeClr val="bg1"/>
            </a:solidFill>
            <a:ln w="9525" cmpd="sng">
              <a:solidFill>
                <a:srgbClr val="000000"/>
              </a:solidFill>
              <a:prstDash val="solid"/>
            </a:ln>
          </p:spPr>
          <p:txBody>
            <a:bodyPr wrap="square" bIns="0" rtlCol="0" anchor="ctr" anchorCtr="0">
              <a:noAutofit/>
            </a:bodyPr>
            <a:lstStyle/>
            <a:p>
              <a:pPr algn="ctr">
                <a:lnSpc>
                  <a:spcPts val="2000"/>
                </a:lnSpc>
              </a:pPr>
              <a:r>
                <a:rPr lang="zh-CN" altLang="en-US" sz="1250" dirty="0">
                  <a:ln>
                    <a:noFill/>
                  </a:ln>
                  <a:solidFill>
                    <a:schemeClr val="tx1"/>
                  </a:solidFill>
                </a:rPr>
                <a:t>市政公用设施报装</a:t>
              </a:r>
              <a:endParaRPr lang="zh-CN" altLang="en-US" sz="1250" dirty="0">
                <a:ln>
                  <a:noFill/>
                </a:ln>
                <a:solidFill>
                  <a:schemeClr val="tx1"/>
                </a:solidFill>
              </a:endParaRPr>
            </a:p>
          </p:txBody>
        </p:sp>
        <p:cxnSp>
          <p:nvCxnSpPr>
            <p:cNvPr id="112" name="肘形连接符 70"/>
            <p:cNvCxnSpPr>
              <a:stCxn id="85" idx="2"/>
              <a:endCxn id="111" idx="1"/>
            </p:cNvCxnSpPr>
            <p:nvPr>
              <p:custDataLst>
                <p:tags r:id="rId9"/>
              </p:custDataLst>
            </p:nvPr>
          </p:nvCxnSpPr>
          <p:spPr>
            <a:xfrm rot="5400000" flipV="1">
              <a:off x="16271" y="6976"/>
              <a:ext cx="1757" cy="307"/>
            </a:xfrm>
            <a:prstGeom prst="bentConnector2">
              <a:avLst/>
            </a:prstGeom>
            <a:ln w="952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13" name="文本框 112"/>
          <p:cNvSpPr txBox="1"/>
          <p:nvPr/>
        </p:nvSpPr>
        <p:spPr>
          <a:xfrm>
            <a:off x="16943681" y="5810674"/>
            <a:ext cx="3880861" cy="4840659"/>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第四阶段可并联或并行办理其他事项</a:t>
            </a:r>
            <a:endParaRPr lang="zh-CN" altLang="en-US" sz="1460" b="1" dirty="0">
              <a:ln>
                <a:noFill/>
              </a:ln>
              <a:solidFill>
                <a:schemeClr val="tx1"/>
              </a:solidFill>
            </a:endParaRPr>
          </a:p>
        </p:txBody>
      </p:sp>
      <p:sp>
        <p:nvSpPr>
          <p:cNvPr id="114" name="文本框 113"/>
          <p:cNvSpPr txBox="1"/>
          <p:nvPr/>
        </p:nvSpPr>
        <p:spPr>
          <a:xfrm>
            <a:off x="12738698" y="5826549"/>
            <a:ext cx="3968176" cy="4993459"/>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第三阶段可并联或并行办理其他事项</a:t>
            </a:r>
            <a:endParaRPr lang="zh-CN" altLang="en-US" sz="1460" b="1" dirty="0">
              <a:ln>
                <a:noFill/>
              </a:ln>
              <a:solidFill>
                <a:schemeClr val="tx1"/>
              </a:solidFill>
            </a:endParaRPr>
          </a:p>
        </p:txBody>
      </p:sp>
      <p:sp>
        <p:nvSpPr>
          <p:cNvPr id="115" name="文本框 114"/>
          <p:cNvSpPr txBox="1"/>
          <p:nvPr/>
        </p:nvSpPr>
        <p:spPr>
          <a:xfrm>
            <a:off x="8679239" y="5854913"/>
            <a:ext cx="3749228" cy="2914450"/>
          </a:xfrm>
          <a:prstGeom prst="rect">
            <a:avLst/>
          </a:prstGeom>
          <a:noFill/>
          <a:ln w="9525" cmpd="sng">
            <a:solidFill>
              <a:schemeClr val="bg1"/>
            </a:solidFill>
            <a:prstDash val="solid"/>
          </a:ln>
        </p:spPr>
        <p:txBody>
          <a:bodyPr wrap="square" bIns="0" rtlCol="0" anchor="t" anchorCtr="0">
            <a:noAutofit/>
          </a:bodyPr>
          <a:lstStyle/>
          <a:p>
            <a:pPr algn="ctr">
              <a:buClrTx/>
              <a:buSzTx/>
              <a:buNone/>
            </a:pPr>
            <a:r>
              <a:rPr lang="zh-CN" altLang="en-US" sz="1460" b="1" dirty="0">
                <a:ln>
                  <a:noFill/>
                </a:ln>
                <a:solidFill>
                  <a:schemeClr val="tx1"/>
                </a:solidFill>
              </a:rPr>
              <a:t>第二阶段可并联或并行办理其他事项</a:t>
            </a:r>
            <a:endParaRPr lang="zh-CN" altLang="en-US" sz="1460" b="1" dirty="0">
              <a:ln>
                <a:noFill/>
              </a:ln>
              <a:solidFill>
                <a:schemeClr val="tx1"/>
              </a:solidFill>
            </a:endParaRPr>
          </a:p>
        </p:txBody>
      </p:sp>
      <p:sp>
        <p:nvSpPr>
          <p:cNvPr id="116" name="文本框 115"/>
          <p:cNvSpPr txBox="1"/>
          <p:nvPr/>
        </p:nvSpPr>
        <p:spPr>
          <a:xfrm>
            <a:off x="4584060" y="6975793"/>
            <a:ext cx="3638762" cy="599956"/>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rPr>
              <a:t>风景名胜区内建设活动审批</a:t>
            </a:r>
            <a:endParaRPr lang="zh-CN" altLang="en-US"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7" name="文本框 116"/>
          <p:cNvSpPr txBox="1"/>
          <p:nvPr/>
        </p:nvSpPr>
        <p:spPr>
          <a:xfrm>
            <a:off x="8813800" y="6195695"/>
            <a:ext cx="3580130" cy="82169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sz="1250" dirty="0">
                <a:ln>
                  <a:noFill/>
                </a:ln>
                <a:solidFill>
                  <a:schemeClr val="tx1"/>
                </a:solidFill>
                <a:sym typeface="+mn-ea"/>
              </a:rPr>
              <a:t>新建</a:t>
            </a:r>
            <a:r>
              <a:rPr lang="zh-CN" altLang="en-US" sz="1250" dirty="0">
                <a:solidFill>
                  <a:schemeClr val="tx1"/>
                </a:solidFill>
                <a:sym typeface="+mn-ea"/>
              </a:rPr>
              <a:t>、扩建、改建建设</a:t>
            </a:r>
            <a:r>
              <a:rPr lang="zh-CN" sz="1250" dirty="0">
                <a:ln>
                  <a:noFill/>
                </a:ln>
                <a:solidFill>
                  <a:schemeClr val="tx1"/>
                </a:solidFill>
                <a:sym typeface="+mn-ea"/>
              </a:rPr>
              <a:t>工程避免</a:t>
            </a:r>
            <a:r>
              <a:rPr lang="zh-CN" altLang="en-US" sz="1250" dirty="0">
                <a:ln>
                  <a:noFill/>
                </a:ln>
                <a:solidFill>
                  <a:schemeClr val="tx1"/>
                </a:solidFill>
                <a:sym typeface="+mn-ea"/>
              </a:rPr>
              <a:t>危害</a:t>
            </a:r>
            <a:r>
              <a:rPr lang="zh-CN" sz="1250" dirty="0">
                <a:ln>
                  <a:noFill/>
                </a:ln>
                <a:solidFill>
                  <a:schemeClr val="tx1"/>
                </a:solidFill>
                <a:sym typeface="+mn-ea"/>
              </a:rPr>
              <a:t>气象</a:t>
            </a:r>
            <a:endParaRPr lang="zh-CN" sz="1250" dirty="0">
              <a:ln>
                <a:noFill/>
              </a:ln>
              <a:solidFill>
                <a:schemeClr val="tx1"/>
              </a:solidFill>
              <a:sym typeface="+mn-ea"/>
            </a:endParaRPr>
          </a:p>
          <a:p>
            <a:pPr algn="ctr">
              <a:lnSpc>
                <a:spcPts val="2000"/>
              </a:lnSpc>
            </a:pPr>
            <a:r>
              <a:rPr lang="zh-CN" sz="1250" dirty="0">
                <a:ln>
                  <a:noFill/>
                </a:ln>
                <a:solidFill>
                  <a:schemeClr val="tx1"/>
                </a:solidFill>
                <a:sym typeface="+mn-ea"/>
              </a:rPr>
              <a:t>探测环境审批</a:t>
            </a:r>
            <a:r>
              <a:rPr lang="zh-CN" altLang="en-US" sz="1250" dirty="0">
                <a:solidFill>
                  <a:schemeClr val="tx1"/>
                </a:solidFill>
                <a:sym typeface="+mn-ea"/>
              </a:rPr>
              <a:t>（审批时限：</a:t>
            </a:r>
            <a:r>
              <a:rPr lang="en-US" altLang="zh-CN" sz="1250" dirty="0">
                <a:solidFill>
                  <a:schemeClr val="tx1"/>
                </a:solidFill>
                <a:sym typeface="+mn-ea"/>
              </a:rPr>
              <a:t>11</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8" name="文本框 117"/>
          <p:cNvSpPr txBox="1"/>
          <p:nvPr/>
        </p:nvSpPr>
        <p:spPr>
          <a:xfrm>
            <a:off x="12877607" y="6228724"/>
            <a:ext cx="3721446" cy="674702"/>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雷电防护装置设计审核（特定项目）</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7</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19" name="文本框 118"/>
          <p:cNvSpPr txBox="1"/>
          <p:nvPr/>
        </p:nvSpPr>
        <p:spPr>
          <a:xfrm>
            <a:off x="12872977" y="7017358"/>
            <a:ext cx="3721446" cy="674702"/>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sym typeface="+mn-ea"/>
              </a:rPr>
              <a:t>市政设施建设类审批</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0" name="文本框 119"/>
          <p:cNvSpPr txBox="1"/>
          <p:nvPr/>
        </p:nvSpPr>
        <p:spPr>
          <a:xfrm>
            <a:off x="12872977" y="7797314"/>
            <a:ext cx="3721446" cy="674702"/>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250" dirty="0">
                <a:ln>
                  <a:noFill/>
                </a:ln>
                <a:solidFill>
                  <a:schemeClr val="tx1"/>
                </a:solidFill>
                <a:sym typeface="+mn-ea"/>
              </a:rPr>
              <a:t>工程建设涉及城市绿地、树木审批</a:t>
            </a:r>
            <a:endParaRPr lang="zh-CN" sz="1250" dirty="0">
              <a:ln>
                <a:noFill/>
              </a:ln>
              <a:solidFill>
                <a:schemeClr val="tx1"/>
              </a:solidFill>
              <a:sym typeface="+mn-ea"/>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1" name="文本框 120"/>
          <p:cNvSpPr txBox="1"/>
          <p:nvPr/>
        </p:nvSpPr>
        <p:spPr>
          <a:xfrm>
            <a:off x="12872316" y="8582640"/>
            <a:ext cx="3722108" cy="676025"/>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sz="1250" dirty="0">
                <a:ln>
                  <a:noFill/>
                </a:ln>
                <a:solidFill>
                  <a:schemeClr val="tx1"/>
                </a:solidFill>
                <a:sym typeface="+mn-ea"/>
              </a:rPr>
              <a:t>因工程建设需要拆除、改动、迁移供水、排水与污水处理设施审核</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2" name="文本框 121"/>
          <p:cNvSpPr txBox="1"/>
          <p:nvPr/>
        </p:nvSpPr>
        <p:spPr>
          <a:xfrm>
            <a:off x="17075314" y="6212849"/>
            <a:ext cx="3513744" cy="787814"/>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ln>
                  <a:noFill/>
                </a:ln>
                <a:solidFill>
                  <a:schemeClr val="tx1"/>
                </a:solidFill>
                <a:sym typeface="+mn-ea"/>
              </a:rPr>
              <a:t>雷电防护装置竣工验收</a:t>
            </a:r>
            <a:r>
              <a:rPr lang="zh-CN" altLang="en-US" sz="1250" dirty="0">
                <a:solidFill>
                  <a:schemeClr val="tx1"/>
                </a:solidFill>
              </a:rPr>
              <a:t>（特定项目）</a:t>
            </a:r>
            <a:endParaRPr lang="zh-CN" altLang="en-US" sz="1250" dirty="0">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3" name="文本框 122"/>
          <p:cNvSpPr txBox="1"/>
          <p:nvPr/>
        </p:nvSpPr>
        <p:spPr>
          <a:xfrm>
            <a:off x="17075150" y="9716770"/>
            <a:ext cx="3513455" cy="82423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buClrTx/>
              <a:buSzTx/>
              <a:buNone/>
            </a:pPr>
            <a:r>
              <a:rPr lang="zh-CN" altLang="en-US" sz="1250" dirty="0">
                <a:ln>
                  <a:noFill/>
                </a:ln>
                <a:solidFill>
                  <a:schemeClr val="tx1"/>
                </a:solidFill>
              </a:rPr>
              <a:t>市政公用设施接入</a:t>
            </a:r>
            <a:endParaRPr lang="zh-CN" altLang="en-US" sz="1250" dirty="0">
              <a:ln>
                <a:noFill/>
              </a:ln>
              <a:solidFill>
                <a:schemeClr val="tx1"/>
              </a:solidFill>
            </a:endParaRPr>
          </a:p>
        </p:txBody>
      </p:sp>
      <p:sp>
        <p:nvSpPr>
          <p:cNvPr id="124" name="文本框 123"/>
          <p:cNvSpPr txBox="1"/>
          <p:nvPr/>
        </p:nvSpPr>
        <p:spPr>
          <a:xfrm>
            <a:off x="4624705" y="9258935"/>
            <a:ext cx="3738245" cy="663575"/>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政府投资项目初步设计审批</a:t>
            </a:r>
            <a:endParaRPr lang="en-US" alt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6</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5" name="文本框 124"/>
          <p:cNvSpPr txBox="1"/>
          <p:nvPr/>
        </p:nvSpPr>
        <p:spPr>
          <a:xfrm>
            <a:off x="4476902" y="11450229"/>
            <a:ext cx="12211451" cy="3773041"/>
          </a:xfrm>
          <a:prstGeom prst="rect">
            <a:avLst/>
          </a:prstGeom>
          <a:noFill/>
          <a:ln w="9525" cmpd="sng">
            <a:solidFill>
              <a:schemeClr val="bg1"/>
            </a:solidFill>
            <a:prstDash val="solid"/>
          </a:ln>
        </p:spPr>
        <p:txBody>
          <a:bodyPr wrap="square" bIns="0" rtlCol="0">
            <a:noAutofit/>
          </a:bodyPr>
          <a:lstStyle/>
          <a:p>
            <a:pPr algn="ctr"/>
            <a:endParaRPr lang="zh-CN" sz="1460" b="1">
              <a:ln>
                <a:noFill/>
              </a:ln>
              <a:solidFill>
                <a:schemeClr val="tx1"/>
              </a:solidFill>
            </a:endParaRPr>
          </a:p>
          <a:p>
            <a:pPr algn="ctr"/>
            <a:endParaRPr lang="zh-CN" sz="1460" b="1">
              <a:ln>
                <a:noFill/>
              </a:ln>
              <a:solidFill>
                <a:schemeClr val="tx1"/>
              </a:solidFill>
            </a:endParaRPr>
          </a:p>
          <a:p>
            <a:pPr algn="ctr"/>
            <a:endParaRPr lang="zh-CN" sz="1460" b="1">
              <a:ln>
                <a:noFill/>
              </a:ln>
              <a:solidFill>
                <a:schemeClr val="tx1"/>
              </a:solidFill>
            </a:endParaRPr>
          </a:p>
          <a:p>
            <a:pPr algn="ctr"/>
            <a:endParaRPr lang="zh-CN" sz="1460" b="1">
              <a:ln>
                <a:noFill/>
              </a:ln>
              <a:solidFill>
                <a:schemeClr val="tx1"/>
              </a:solidFill>
            </a:endParaRPr>
          </a:p>
          <a:p>
            <a:pPr algn="ctr"/>
            <a:endParaRPr lang="zh-CN" sz="1460" b="1">
              <a:ln>
                <a:noFill/>
              </a:ln>
              <a:solidFill>
                <a:schemeClr val="tx1"/>
              </a:solidFill>
            </a:endParaRPr>
          </a:p>
          <a:p>
            <a:pPr algn="ctr"/>
            <a:r>
              <a:rPr lang="zh-CN" sz="1460" b="1">
                <a:ln>
                  <a:noFill/>
                </a:ln>
                <a:solidFill>
                  <a:schemeClr val="tx1"/>
                </a:solidFill>
              </a:rPr>
              <a:t>第一、二、三阶段可并联或并行办理事项</a:t>
            </a:r>
            <a:endParaRPr lang="zh-CN" sz="1460" b="1">
              <a:ln>
                <a:noFill/>
              </a:ln>
              <a:solidFill>
                <a:schemeClr val="tx1"/>
              </a:solidFill>
            </a:endParaRPr>
          </a:p>
        </p:txBody>
      </p:sp>
      <p:sp>
        <p:nvSpPr>
          <p:cNvPr id="126" name="文本框 125"/>
          <p:cNvSpPr txBox="1"/>
          <p:nvPr/>
        </p:nvSpPr>
        <p:spPr>
          <a:xfrm>
            <a:off x="8731885" y="12838430"/>
            <a:ext cx="3943985" cy="64008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lnSpc>
                <a:spcPct val="100000"/>
              </a:lnSpc>
            </a:pPr>
            <a:r>
              <a:rPr lang="zh-CN" sz="1250" dirty="0">
                <a:ln>
                  <a:noFill/>
                </a:ln>
                <a:solidFill>
                  <a:schemeClr val="tx1"/>
                </a:solidFill>
              </a:rPr>
              <a:t>建设项目环境影响评价审批</a:t>
            </a:r>
            <a:endParaRPr lang="en-US" altLang="zh-CN" sz="1250" dirty="0">
              <a:ln>
                <a:noFill/>
              </a:ln>
              <a:solidFill>
                <a:schemeClr val="tx1"/>
              </a:solidFill>
            </a:endParaRPr>
          </a:p>
          <a:p>
            <a:pPr algn="ctr">
              <a:lnSpc>
                <a:spcPct val="100000"/>
              </a:lnSpc>
            </a:pPr>
            <a:r>
              <a:rPr lang="zh-CN" altLang="en-US" sz="1250" dirty="0">
                <a:solidFill>
                  <a:schemeClr val="tx1"/>
                </a:solidFill>
                <a:sym typeface="+mn-ea"/>
              </a:rPr>
              <a:t>（审批时限：报告书</a:t>
            </a:r>
            <a:r>
              <a:rPr lang="en-US" altLang="zh-CN" sz="1250" dirty="0">
                <a:solidFill>
                  <a:schemeClr val="tx1"/>
                </a:solidFill>
                <a:sym typeface="+mn-ea"/>
              </a:rPr>
              <a:t>30</a:t>
            </a:r>
            <a:r>
              <a:rPr lang="zh-CN" altLang="en-US" sz="1250" dirty="0">
                <a:solidFill>
                  <a:schemeClr val="tx1"/>
                </a:solidFill>
                <a:sym typeface="+mn-ea"/>
              </a:rPr>
              <a:t>个工作日，报告表</a:t>
            </a:r>
            <a:r>
              <a:rPr lang="en-US" altLang="zh-CN" sz="1250" dirty="0">
                <a:solidFill>
                  <a:schemeClr val="tx1"/>
                </a:solidFill>
                <a:sym typeface="+mn-ea"/>
              </a:rPr>
              <a:t>20个工作日</a:t>
            </a:r>
            <a:r>
              <a:rPr lang="zh-CN" altLang="en-US" sz="1250" dirty="0">
                <a:solidFill>
                  <a:schemeClr val="tx1"/>
                </a:solidFill>
                <a:sym typeface="+mn-ea"/>
              </a:rPr>
              <a:t>）</a:t>
            </a:r>
            <a:endParaRPr lang="zh-CN" altLang="en-US" sz="1250" dirty="0">
              <a:solidFill>
                <a:schemeClr val="tx1"/>
              </a:solidFill>
              <a:sym typeface="+mn-ea"/>
            </a:endParaRPr>
          </a:p>
        </p:txBody>
      </p:sp>
      <p:sp>
        <p:nvSpPr>
          <p:cNvPr id="127" name="文本框 126"/>
          <p:cNvSpPr txBox="1"/>
          <p:nvPr/>
        </p:nvSpPr>
        <p:spPr>
          <a:xfrm>
            <a:off x="4625340" y="15057120"/>
            <a:ext cx="3977005" cy="54800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生产建设项目水土保持方案审批</a:t>
            </a:r>
            <a:endParaRPr 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8" name="文本框 127"/>
          <p:cNvSpPr txBox="1"/>
          <p:nvPr/>
        </p:nvSpPr>
        <p:spPr>
          <a:xfrm>
            <a:off x="8736965" y="15041880"/>
            <a:ext cx="3945255" cy="54927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sz="1250" dirty="0">
                <a:ln>
                  <a:noFill/>
                </a:ln>
                <a:solidFill>
                  <a:schemeClr val="tx1"/>
                </a:solidFill>
              </a:rPr>
              <a:t>节能审查</a:t>
            </a:r>
            <a:r>
              <a:rPr lang="zh-CN" altLang="en-US" sz="1250" dirty="0">
                <a:solidFill>
                  <a:schemeClr val="tx1"/>
                </a:solidFill>
                <a:sym typeface="+mn-ea"/>
              </a:rPr>
              <a:t>（审批时限：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29" name="文本框 128"/>
          <p:cNvSpPr txBox="1"/>
          <p:nvPr/>
        </p:nvSpPr>
        <p:spPr>
          <a:xfrm>
            <a:off x="613410" y="15721330"/>
            <a:ext cx="20480020" cy="1662430"/>
          </a:xfrm>
          <a:prstGeom prst="rect">
            <a:avLst/>
          </a:prstGeom>
          <a:noFill/>
        </p:spPr>
        <p:txBody>
          <a:bodyPr wrap="square" rtlCol="0">
            <a:spAutoFit/>
          </a:bodyPr>
          <a:lstStyle/>
          <a:p>
            <a:pPr algn="l">
              <a:buClrTx/>
              <a:buSzTx/>
              <a:buFontTx/>
            </a:pPr>
            <a:r>
              <a:rPr lang="zh-CN" altLang="en-US" sz="1460" dirty="0">
                <a:solidFill>
                  <a:schemeClr val="tx1"/>
                </a:solidFill>
              </a:rPr>
              <a:t>注：</a:t>
            </a:r>
            <a:r>
              <a:rPr lang="en-US" altLang="zh-CN" sz="1460" dirty="0">
                <a:solidFill>
                  <a:schemeClr val="tx1"/>
                </a:solidFill>
              </a:rPr>
              <a:t>1</a:t>
            </a:r>
            <a:r>
              <a:rPr lang="zh-CN" altLang="en-US" sz="1460" dirty="0">
                <a:solidFill>
                  <a:schemeClr val="tx1"/>
                </a:solidFill>
              </a:rPr>
              <a:t>、</a:t>
            </a:r>
            <a:r>
              <a:rPr lang="zh-CN" altLang="en-US" sz="1460" dirty="0">
                <a:solidFill>
                  <a:schemeClr val="tx1"/>
                </a:solidFill>
                <a:sym typeface="+mn-ea"/>
              </a:rPr>
              <a:t>该类型不含涉及</a:t>
            </a:r>
            <a:r>
              <a:rPr lang="en-US" altLang="zh-CN" sz="1460" dirty="0">
                <a:solidFill>
                  <a:schemeClr val="tx1"/>
                </a:solidFill>
                <a:sym typeface="+mn-ea"/>
              </a:rPr>
              <a:t>《</a:t>
            </a:r>
            <a:r>
              <a:rPr lang="zh-CN" altLang="en-US" sz="1460" dirty="0">
                <a:solidFill>
                  <a:schemeClr val="tx1"/>
                </a:solidFill>
                <a:sym typeface="+mn-ea"/>
              </a:rPr>
              <a:t>建设工程消防设计审查验收管理暂行规定》（中华人民共和国住房和城乡建设部令第51号）第十七条规定情形的工程建设项目。地质灾害危险性评估、地震安全性评价等强制性评估和中介事项，建设单位可根据工程项目实际情况，在相应阶段自行办理。</a:t>
            </a:r>
            <a:endParaRPr lang="zh-CN" altLang="en-US" sz="1460" dirty="0">
              <a:solidFill>
                <a:schemeClr val="tx1"/>
              </a:solidFill>
              <a:sym typeface="+mn-ea"/>
            </a:endParaRPr>
          </a:p>
          <a:p>
            <a:pPr algn="l">
              <a:buClrTx/>
              <a:buSzTx/>
              <a:buFontTx/>
            </a:pPr>
            <a:r>
              <a:rPr lang="zh-CN" altLang="en-US" sz="1460" dirty="0">
                <a:solidFill>
                  <a:schemeClr val="tx1"/>
                </a:solidFill>
              </a:rPr>
              <a:t>2、虚线框内的事项实行并联审批。</a:t>
            </a:r>
            <a:endParaRPr lang="zh-CN" altLang="en-US" sz="1460" dirty="0">
              <a:solidFill>
                <a:schemeClr val="tx1"/>
              </a:solidFill>
            </a:endParaRPr>
          </a:p>
          <a:p>
            <a:pPr algn="l">
              <a:buClrTx/>
              <a:buSzTx/>
              <a:buFontTx/>
            </a:pPr>
            <a:r>
              <a:rPr lang="zh-CN" altLang="en-US" sz="1460" dirty="0">
                <a:solidFill>
                  <a:schemeClr val="tx1"/>
                </a:solidFill>
              </a:rPr>
              <a:t>3、审批时限自受理之日起计算。行政审批、备案和依法由政府组织、委托或购买服务的技术审查、中介服务均计入相应审批事项的审批时限；市政公用服务报装办理时间计入审批总时限。</a:t>
            </a:r>
            <a:endParaRPr lang="zh-CN" altLang="en-US" sz="1460" dirty="0">
              <a:solidFill>
                <a:schemeClr val="tx1"/>
              </a:solidFill>
            </a:endParaRPr>
          </a:p>
          <a:p>
            <a:pPr algn="l">
              <a:buClrTx/>
              <a:buSzTx/>
              <a:buFontTx/>
            </a:pPr>
            <a:r>
              <a:rPr lang="en-US" altLang="zh-CN" sz="1460" dirty="0">
                <a:solidFill>
                  <a:schemeClr val="tx1"/>
                </a:solidFill>
              </a:rPr>
              <a:t>4</a:t>
            </a:r>
            <a:r>
              <a:rPr lang="zh-CN" altLang="en-US" sz="1460" dirty="0">
                <a:solidFill>
                  <a:schemeClr val="tx1"/>
                </a:solidFill>
              </a:rPr>
              <a:t>、施工图审查、施工许可证分两阶段办理时，“±0.00以下”阶段施工图设计文件审查审批时限为8+2个工作日，核发建筑工程施工许可证审批时限为2个工作日；“±0.00以上”阶段施工图设计文件审查审批时限为10+5个工作日，核发建筑工程施工许可证审批时限为2个工作日。施工图审查、施工许可证分三阶段办理时，“基坑支护和土方开挖”阶段施工图设计文件审查审批时限为6+2个工作日，核发建筑工程施工许可证审批时限为2个工作日；“基础与地下室”阶段施工图设计文件审查审批时限为8+2个工作日，核发建筑工程施工许可证审批时限为2个工作日，“±0.00以上”阶段施工图设计文件审查审批时限为10+5个工作日，核发建筑工程施工许可证审批时限为2个工作日。</a:t>
            </a:r>
            <a:endParaRPr lang="zh-CN" altLang="en-US" sz="1460" dirty="0">
              <a:solidFill>
                <a:schemeClr val="tx1"/>
              </a:solidFill>
            </a:endParaRPr>
          </a:p>
        </p:txBody>
      </p:sp>
      <p:sp>
        <p:nvSpPr>
          <p:cNvPr id="130" name="文本框 129"/>
          <p:cNvSpPr txBox="1"/>
          <p:nvPr/>
        </p:nvSpPr>
        <p:spPr>
          <a:xfrm>
            <a:off x="4584060" y="6244865"/>
            <a:ext cx="3638762" cy="63766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建设项目压覆重要矿产资源审批</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1" name="文本框 130"/>
          <p:cNvSpPr txBox="1"/>
          <p:nvPr/>
        </p:nvSpPr>
        <p:spPr>
          <a:xfrm>
            <a:off x="4625340" y="12838430"/>
            <a:ext cx="3976370" cy="64008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sym typeface="+mn-ea"/>
              </a:rPr>
              <a:t>航道</a:t>
            </a:r>
            <a:r>
              <a:rPr lang="zh-CN" sz="1250" dirty="0">
                <a:ln>
                  <a:noFill/>
                </a:ln>
                <a:solidFill>
                  <a:schemeClr val="tx1"/>
                </a:solidFill>
                <a:sym typeface="+mn-ea"/>
              </a:rPr>
              <a:t>通航条件影响评价审核</a:t>
            </a:r>
            <a:endParaRPr lang="zh-CN" sz="1250" dirty="0">
              <a:ln>
                <a:noFill/>
              </a:ln>
              <a:solidFill>
                <a:schemeClr val="tx1"/>
              </a:solidFill>
              <a:sym typeface="+mn-ea"/>
            </a:endParaRPr>
          </a:p>
          <a:p>
            <a:pPr algn="ct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2" name="文本框 131"/>
          <p:cNvSpPr txBox="1"/>
          <p:nvPr/>
        </p:nvSpPr>
        <p:spPr>
          <a:xfrm>
            <a:off x="17075150" y="7909560"/>
            <a:ext cx="3512820" cy="82423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城镇排水与污水处理设施竣工验收备案</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2</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3" name="文本框 132"/>
          <p:cNvSpPr txBox="1"/>
          <p:nvPr/>
        </p:nvSpPr>
        <p:spPr>
          <a:xfrm>
            <a:off x="17075150" y="8813165"/>
            <a:ext cx="3512820" cy="82423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None/>
            </a:pPr>
            <a:r>
              <a:rPr lang="zh-CN" altLang="en-US" sz="1250" dirty="0">
                <a:ln>
                  <a:noFill/>
                </a:ln>
                <a:solidFill>
                  <a:schemeClr val="tx1"/>
                </a:solidFill>
              </a:rPr>
              <a:t>燃气设施建设工程竣工验收备案</a:t>
            </a:r>
            <a:endParaRPr lang="zh-CN" altLang="en-US" sz="1250" dirty="0">
              <a:ln>
                <a:noFill/>
              </a:ln>
              <a:solidFill>
                <a:schemeClr val="tx1"/>
              </a:solidFill>
            </a:endParaRPr>
          </a:p>
          <a:p>
            <a:pPr algn="ctr">
              <a:lnSpc>
                <a:spcPts val="2000"/>
              </a:lnSpc>
              <a:buClrTx/>
              <a:buSzTx/>
              <a:buNone/>
            </a:pPr>
            <a:r>
              <a:rPr lang="zh-CN" altLang="en-US" sz="1250" dirty="0">
                <a:solidFill>
                  <a:schemeClr val="tx1"/>
                </a:solidFill>
                <a:sym typeface="+mn-ea"/>
              </a:rPr>
              <a:t>（审批时限：</a:t>
            </a:r>
            <a:r>
              <a:rPr lang="en-US" altLang="zh-CN" sz="1250" dirty="0">
                <a:solidFill>
                  <a:schemeClr val="tx1"/>
                </a:solidFill>
                <a:sym typeface="+mn-ea"/>
              </a:rPr>
              <a:t>2</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4" name="文本框 133"/>
          <p:cNvSpPr txBox="1"/>
          <p:nvPr/>
        </p:nvSpPr>
        <p:spPr>
          <a:xfrm>
            <a:off x="5091736" y="2139865"/>
            <a:ext cx="2774863" cy="3088335"/>
          </a:xfrm>
          <a:prstGeom prst="rect">
            <a:avLst/>
          </a:prstGeom>
          <a:noFill/>
          <a:ln w="9525" cmpd="sng">
            <a:solidFill>
              <a:srgbClr val="000000"/>
            </a:solidFill>
            <a:prstDash val="solid"/>
          </a:ln>
        </p:spPr>
        <p:txBody>
          <a:bodyPr wrap="square" bIns="0" rtlCol="0">
            <a:noAutofit/>
          </a:bodyPr>
          <a:lstStyle/>
          <a:p>
            <a:endParaRPr lang="en-US" altLang="zh-CN" sz="1250">
              <a:ln>
                <a:noFill/>
              </a:ln>
              <a:solidFill>
                <a:schemeClr val="tx1"/>
              </a:solidFill>
            </a:endParaRPr>
          </a:p>
        </p:txBody>
      </p:sp>
      <p:sp>
        <p:nvSpPr>
          <p:cNvPr id="135" name="文本框 134"/>
          <p:cNvSpPr txBox="1"/>
          <p:nvPr/>
        </p:nvSpPr>
        <p:spPr>
          <a:xfrm>
            <a:off x="5262032" y="4377545"/>
            <a:ext cx="2455735" cy="790398"/>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50" dirty="0">
                <a:ln>
                  <a:noFill/>
                </a:ln>
                <a:solidFill>
                  <a:schemeClr val="tx1"/>
                </a:solidFill>
              </a:rPr>
              <a:t>建设用地规划许可证核发</a:t>
            </a:r>
            <a:endParaRPr lang="en-US" alt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3</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136" name="文本框 135"/>
          <p:cNvSpPr txBox="1"/>
          <p:nvPr/>
        </p:nvSpPr>
        <p:spPr>
          <a:xfrm>
            <a:off x="5262032" y="2888949"/>
            <a:ext cx="2455735" cy="605413"/>
          </a:xfrm>
          <a:prstGeom prst="rect">
            <a:avLst/>
          </a:prstGeom>
          <a:solidFill>
            <a:schemeClr val="bg1"/>
          </a:solidFill>
          <a:ln w="9525" cmpd="sng">
            <a:solidFill>
              <a:schemeClr val="tx1"/>
            </a:solidFill>
            <a:prstDash val="solid"/>
          </a:ln>
        </p:spPr>
        <p:txBody>
          <a:bodyPr wrap="square" rtlCol="0" anchor="ctr" anchorCtr="0">
            <a:noAutofit/>
          </a:bodyPr>
          <a:lstStyle/>
          <a:p>
            <a:pPr algn="ctr">
              <a:buClrTx/>
              <a:buSzTx/>
              <a:buNone/>
            </a:pPr>
            <a:r>
              <a:rPr lang="zh-CN" altLang="en-US" sz="1250" dirty="0">
                <a:ln>
                  <a:noFill/>
                </a:ln>
                <a:solidFill>
                  <a:schemeClr val="tx1"/>
                </a:solidFill>
                <a:sym typeface="+mn-ea"/>
              </a:rPr>
              <a:t>建设项目用地预审与选址意见书（审批时限：10个工作日）</a:t>
            </a:r>
            <a:endParaRPr lang="zh-CN" altLang="en-US" sz="1250" dirty="0">
              <a:ln>
                <a:noFill/>
              </a:ln>
              <a:solidFill>
                <a:schemeClr val="tx1"/>
              </a:solidFill>
              <a:sym typeface="+mn-ea"/>
            </a:endParaRPr>
          </a:p>
        </p:txBody>
      </p:sp>
      <p:sp>
        <p:nvSpPr>
          <p:cNvPr id="137" name="文本框 136"/>
          <p:cNvSpPr txBox="1"/>
          <p:nvPr/>
        </p:nvSpPr>
        <p:spPr>
          <a:xfrm>
            <a:off x="5262032" y="3599266"/>
            <a:ext cx="2455735" cy="673377"/>
          </a:xfrm>
          <a:prstGeom prst="rect">
            <a:avLst/>
          </a:prstGeom>
          <a:solidFill>
            <a:schemeClr val="bg1"/>
          </a:solidFill>
          <a:ln w="0" cmpd="sng">
            <a:solidFill>
              <a:srgbClr val="000000"/>
            </a:solidFill>
            <a:prstDash val="solid"/>
          </a:ln>
        </p:spPr>
        <p:txBody>
          <a:bodyPr wrap="square" rtlCol="0" anchor="ctr" anchorCtr="0">
            <a:noAutofit/>
          </a:bodyPr>
          <a:lstStyle/>
          <a:p>
            <a:pPr algn="ctr"/>
            <a:r>
              <a:rPr lang="zh-CN" altLang="en-US" sz="1250" dirty="0">
                <a:ln>
                  <a:noFill/>
                </a:ln>
                <a:solidFill>
                  <a:schemeClr val="tx1"/>
                </a:solidFill>
                <a:sym typeface="+mn-ea"/>
              </a:rPr>
              <a:t>政府投资项目</a:t>
            </a:r>
            <a:endParaRPr lang="zh-CN" altLang="en-US" sz="1250" dirty="0">
              <a:ln>
                <a:noFill/>
              </a:ln>
              <a:solidFill>
                <a:schemeClr val="tx1"/>
              </a:solidFill>
            </a:endParaRPr>
          </a:p>
          <a:p>
            <a:pPr algn="ctr"/>
            <a:r>
              <a:rPr lang="zh-CN" altLang="en-US" sz="1250" dirty="0">
                <a:ln>
                  <a:noFill/>
                </a:ln>
                <a:solidFill>
                  <a:schemeClr val="tx1"/>
                </a:solidFill>
                <a:sym typeface="+mn-ea"/>
              </a:rPr>
              <a:t>可行性研究报告审批</a:t>
            </a:r>
            <a:endParaRPr lang="en-US" altLang="zh-CN" sz="1250" dirty="0">
              <a:ln>
                <a:noFill/>
              </a:ln>
              <a:solidFill>
                <a:schemeClr val="tx1"/>
              </a:solidFill>
              <a:sym typeface="+mn-ea"/>
            </a:endParaRPr>
          </a:p>
          <a:p>
            <a:pPr algn="ct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8" name="文本框 137"/>
          <p:cNvSpPr txBox="1"/>
          <p:nvPr/>
        </p:nvSpPr>
        <p:spPr>
          <a:xfrm>
            <a:off x="4625340" y="13615035"/>
            <a:ext cx="3977005" cy="607060"/>
          </a:xfrm>
          <a:prstGeom prst="rect">
            <a:avLst/>
          </a:prstGeom>
          <a:solidFill>
            <a:srgbClr val="AFABAB"/>
          </a:solidFill>
          <a:ln w="0" cmpd="sng">
            <a:solidFill>
              <a:schemeClr val="tx1"/>
            </a:solidFill>
            <a:prstDash val="solid"/>
          </a:ln>
        </p:spPr>
        <p:txBody>
          <a:bodyPr wrap="square" bIns="0" rtlCol="0" anchor="ctr" anchorCtr="0">
            <a:noAutofit/>
          </a:bodyPr>
          <a:lstStyle/>
          <a:p>
            <a:pPr algn="ctr"/>
            <a:r>
              <a:rPr lang="zh-CN" sz="1250" dirty="0">
                <a:ln>
                  <a:noFill/>
                </a:ln>
                <a:solidFill>
                  <a:schemeClr val="tx1"/>
                </a:solidFill>
              </a:rPr>
              <a:t>洪水影响评价审批</a:t>
            </a:r>
            <a:endParaRPr lang="zh-CN"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39" name="文本框 138"/>
          <p:cNvSpPr txBox="1"/>
          <p:nvPr/>
        </p:nvSpPr>
        <p:spPr>
          <a:xfrm>
            <a:off x="4625340" y="14354175"/>
            <a:ext cx="3977005" cy="53213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50" dirty="0">
                <a:ln>
                  <a:noFill/>
                </a:ln>
                <a:solidFill>
                  <a:schemeClr val="tx1"/>
                </a:solidFill>
              </a:rPr>
              <a:t>建设工程文物保护和考古许可</a:t>
            </a:r>
            <a:endParaRPr lang="zh-CN" altLang="en-US" sz="1250" dirty="0">
              <a:ln>
                <a:noFill/>
              </a:ln>
              <a:solidFill>
                <a:schemeClr val="tx1"/>
              </a:solidFill>
            </a:endParaRPr>
          </a:p>
          <a:p>
            <a:pPr algn="ct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0" name="文本框 139"/>
          <p:cNvSpPr txBox="1"/>
          <p:nvPr/>
        </p:nvSpPr>
        <p:spPr>
          <a:xfrm>
            <a:off x="8731885" y="14366240"/>
            <a:ext cx="3941445" cy="52006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lnSpc>
                <a:spcPct val="100000"/>
              </a:lnSpc>
            </a:pPr>
            <a:r>
              <a:rPr lang="zh-CN" sz="1250" dirty="0">
                <a:ln>
                  <a:noFill/>
                </a:ln>
                <a:solidFill>
                  <a:schemeClr val="tx1"/>
                </a:solidFill>
              </a:rPr>
              <a:t>占用农业灌溉</a:t>
            </a:r>
            <a:r>
              <a:rPr lang="zh-CN" altLang="en-US" sz="1250" dirty="0">
                <a:ln>
                  <a:noFill/>
                </a:ln>
                <a:solidFill>
                  <a:schemeClr val="tx1"/>
                </a:solidFill>
              </a:rPr>
              <a:t>水源</a:t>
            </a:r>
            <a:r>
              <a:rPr lang="zh-CN" sz="1250" dirty="0">
                <a:ln>
                  <a:noFill/>
                </a:ln>
                <a:solidFill>
                  <a:schemeClr val="tx1"/>
                </a:solidFill>
              </a:rPr>
              <a:t>、灌排工程设施审批</a:t>
            </a:r>
            <a:endParaRPr lang="zh-CN" sz="1250" dirty="0">
              <a:ln>
                <a:noFill/>
              </a:ln>
              <a:solidFill>
                <a:schemeClr val="tx1"/>
              </a:solidFill>
            </a:endParaRPr>
          </a:p>
          <a:p>
            <a:pPr algn="ctr">
              <a:lnSpc>
                <a:spcPct val="100000"/>
              </a:lnSpc>
            </a:pP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1" name="文本框 140"/>
          <p:cNvSpPr txBox="1"/>
          <p:nvPr/>
        </p:nvSpPr>
        <p:spPr>
          <a:xfrm>
            <a:off x="8601710" y="10027285"/>
            <a:ext cx="3826510" cy="749935"/>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pPr>
            <a:r>
              <a:rPr lang="zh-CN" sz="1250" dirty="0">
                <a:ln>
                  <a:noFill/>
                </a:ln>
                <a:solidFill>
                  <a:schemeClr val="tx1"/>
                </a:solidFill>
              </a:rPr>
              <a:t>涉及国家安全事项的建设项目审批</a:t>
            </a:r>
            <a:endParaRPr lang="en-US" altLang="zh-CN" sz="1250" dirty="0">
              <a:ln>
                <a:noFill/>
              </a:ln>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2" name="文本框 133"/>
          <p:cNvSpPr txBox="1"/>
          <p:nvPr/>
        </p:nvSpPr>
        <p:spPr>
          <a:xfrm>
            <a:off x="17075150" y="7080250"/>
            <a:ext cx="3513455" cy="749935"/>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sz="1250" dirty="0">
                <a:ln>
                  <a:noFill/>
                </a:ln>
                <a:solidFill>
                  <a:schemeClr val="tx1"/>
                </a:solidFill>
              </a:rPr>
              <a:t>涉及国家安全事项的建设项目审批</a:t>
            </a:r>
            <a:endParaRPr lang="zh-CN" sz="1250" dirty="0">
              <a:ln>
                <a:noFill/>
              </a:ln>
              <a:solidFill>
                <a:schemeClr val="tx1"/>
              </a:solidFill>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8</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3" name="文本框 85"/>
          <p:cNvSpPr txBox="1"/>
          <p:nvPr/>
        </p:nvSpPr>
        <p:spPr>
          <a:xfrm>
            <a:off x="8731885" y="13614400"/>
            <a:ext cx="3940810" cy="607695"/>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r>
              <a:rPr lang="zh-CN" altLang="en-US" sz="1250" dirty="0">
                <a:solidFill>
                  <a:schemeClr val="tx1"/>
                </a:solidFill>
                <a:sym typeface="+mn-ea"/>
              </a:rPr>
              <a:t>跨越、穿越公路修建桥梁、渡槽或者架设、埋设管线（道）、电缆等设施审批（审批时限：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4" name="文本框 76"/>
          <p:cNvSpPr txBox="1"/>
          <p:nvPr/>
        </p:nvSpPr>
        <p:spPr>
          <a:xfrm>
            <a:off x="8601710" y="9258935"/>
            <a:ext cx="3826510" cy="661035"/>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ct val="150000"/>
              </a:lnSpc>
            </a:pPr>
            <a:r>
              <a:rPr lang="zh-CN" altLang="en-US" sz="1250" dirty="0">
                <a:solidFill>
                  <a:schemeClr val="tx1"/>
                </a:solidFill>
              </a:rPr>
              <a:t> 政府投资项目初步设计概算审批</a:t>
            </a:r>
            <a:endParaRPr lang="en-US" altLang="zh-CN" sz="1250" dirty="0">
              <a:solidFill>
                <a:schemeClr val="tx1"/>
              </a:solidFill>
            </a:endParaRPr>
          </a:p>
          <a:p>
            <a:pPr algn="ctr">
              <a:lnSpc>
                <a:spcPct val="150000"/>
              </a:lnSpc>
            </a:pP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5" name="文本框 18"/>
          <p:cNvSpPr txBox="1"/>
          <p:nvPr/>
        </p:nvSpPr>
        <p:spPr>
          <a:xfrm>
            <a:off x="5262032" y="2219201"/>
            <a:ext cx="2455735" cy="562512"/>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1600"/>
              </a:lnSpc>
            </a:pPr>
            <a:r>
              <a:rPr lang="zh-CN" altLang="en-US" sz="1250" dirty="0">
                <a:solidFill>
                  <a:schemeClr val="tx1"/>
                </a:solidFill>
                <a:sym typeface="+mn-ea"/>
              </a:rPr>
              <a:t>政府投资项目建议书审批</a:t>
            </a:r>
            <a:endParaRPr lang="en-US" altLang="zh-CN" sz="1250" dirty="0">
              <a:solidFill>
                <a:schemeClr val="tx1"/>
              </a:solidFill>
              <a:sym typeface="+mn-ea"/>
            </a:endParaRPr>
          </a:p>
          <a:p>
            <a:pPr algn="ctr">
              <a:lnSpc>
                <a:spcPts val="1600"/>
              </a:lnSpc>
            </a:pPr>
            <a:r>
              <a:rPr lang="zh-CN" altLang="en-US" sz="1250" dirty="0">
                <a:solidFill>
                  <a:schemeClr val="tx1"/>
                </a:solidFill>
                <a:sym typeface="+mn-ea"/>
              </a:rPr>
              <a:t>（审批时限：</a:t>
            </a:r>
            <a:r>
              <a:rPr lang="en-US" altLang="zh-CN" sz="1250" dirty="0">
                <a:solidFill>
                  <a:schemeClr val="tx1"/>
                </a:solidFill>
                <a:sym typeface="+mn-ea"/>
              </a:rPr>
              <a:t>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46" name="文本框 58"/>
          <p:cNvSpPr txBox="1"/>
          <p:nvPr>
            <p:custDataLst>
              <p:tags r:id="rId10"/>
            </p:custDataLst>
          </p:nvPr>
        </p:nvSpPr>
        <p:spPr>
          <a:xfrm>
            <a:off x="13298983" y="2137879"/>
            <a:ext cx="3051065" cy="3075068"/>
          </a:xfrm>
          <a:prstGeom prst="rect">
            <a:avLst/>
          </a:prstGeom>
          <a:noFill/>
          <a:ln w="9525" cmpd="sng">
            <a:solidFill>
              <a:srgbClr val="000000"/>
            </a:solidFill>
            <a:prstDash val="solid"/>
          </a:ln>
        </p:spPr>
        <p:txBody>
          <a:bodyPr wrap="square" bIns="0" rtlCol="0">
            <a:noAutofit/>
          </a:bodyPr>
          <a:lstStyle/>
          <a:p>
            <a:endParaRPr lang="en-US" altLang="zh-CN" sz="1250">
              <a:ln>
                <a:noFill/>
              </a:ln>
              <a:solidFill>
                <a:schemeClr val="tx1"/>
              </a:solidFill>
            </a:endParaRPr>
          </a:p>
        </p:txBody>
      </p:sp>
      <p:sp>
        <p:nvSpPr>
          <p:cNvPr id="147" name="文本框 64"/>
          <p:cNvSpPr txBox="1"/>
          <p:nvPr/>
        </p:nvSpPr>
        <p:spPr>
          <a:xfrm>
            <a:off x="13447816" y="4079607"/>
            <a:ext cx="2753400" cy="901776"/>
          </a:xfrm>
          <a:prstGeom prst="rect">
            <a:avLst/>
          </a:prstGeom>
          <a:solidFill>
            <a:schemeClr val="bg1"/>
          </a:solidFill>
          <a:ln w="0" cmpd="sng">
            <a:solidFill>
              <a:srgbClr val="000000"/>
            </a:solidFill>
            <a:prstDash val="solid"/>
          </a:ln>
        </p:spPr>
        <p:txBody>
          <a:bodyPr wrap="square" rtlCol="0" anchor="ctr" anchorCtr="0">
            <a:noAutofit/>
          </a:bodyPr>
          <a:lstStyle/>
          <a:p>
            <a:pPr algn="ctr">
              <a:lnSpc>
                <a:spcPts val="1600"/>
              </a:lnSpc>
            </a:pPr>
            <a:r>
              <a:rPr lang="zh-CN" altLang="en-US" sz="1250" dirty="0">
                <a:solidFill>
                  <a:schemeClr val="tx1"/>
                </a:solidFill>
                <a:sym typeface="+mn-ea"/>
              </a:rPr>
              <a:t>建设工程质量安全监督手续</a:t>
            </a:r>
            <a:endParaRPr lang="zh-CN" altLang="en-US" sz="1250" dirty="0">
              <a:solidFill>
                <a:schemeClr val="tx1"/>
              </a:solidFill>
              <a:sym typeface="+mn-ea"/>
            </a:endParaRPr>
          </a:p>
          <a:p>
            <a:pPr algn="ctr">
              <a:lnSpc>
                <a:spcPts val="1600"/>
              </a:lnSpc>
            </a:pPr>
            <a:r>
              <a:rPr lang="zh-CN" altLang="en-US" sz="1250" dirty="0">
                <a:solidFill>
                  <a:schemeClr val="tx1"/>
                </a:solidFill>
                <a:sym typeface="+mn-ea"/>
              </a:rPr>
              <a:t>和人防工程质量监督手续并</a:t>
            </a:r>
            <a:endParaRPr lang="zh-CN" altLang="en-US" sz="1250" dirty="0">
              <a:solidFill>
                <a:schemeClr val="tx1"/>
              </a:solidFill>
              <a:sym typeface="+mn-ea"/>
            </a:endParaRPr>
          </a:p>
          <a:p>
            <a:pPr algn="ctr">
              <a:lnSpc>
                <a:spcPts val="1600"/>
              </a:lnSpc>
            </a:pPr>
            <a:r>
              <a:rPr lang="zh-CN" altLang="en-US" sz="1250" dirty="0">
                <a:solidFill>
                  <a:schemeClr val="tx1"/>
                </a:solidFill>
                <a:sym typeface="+mn-ea"/>
              </a:rPr>
              <a:t>核发建筑工程施工许可证</a:t>
            </a:r>
            <a:endParaRPr lang="zh-CN" altLang="en-US" sz="1250" dirty="0">
              <a:solidFill>
                <a:schemeClr val="tx1"/>
              </a:solidFill>
              <a:sym typeface="+mn-ea"/>
            </a:endParaRPr>
          </a:p>
          <a:p>
            <a:pPr algn="ctr">
              <a:lnSpc>
                <a:spcPts val="1600"/>
              </a:lnSpc>
            </a:pPr>
            <a:r>
              <a:rPr lang="zh-CN" altLang="en-US" sz="1250" dirty="0">
                <a:solidFill>
                  <a:schemeClr val="tx1"/>
                </a:solidFill>
                <a:sym typeface="+mn-ea"/>
              </a:rPr>
              <a:t>（审批时限：5个工作日））</a:t>
            </a:r>
            <a:endParaRPr lang="zh-CN" altLang="en-US" sz="1250" dirty="0">
              <a:solidFill>
                <a:schemeClr val="tx1"/>
              </a:solidFill>
              <a:sym typeface="+mn-ea"/>
            </a:endParaRPr>
          </a:p>
        </p:txBody>
      </p:sp>
      <p:sp>
        <p:nvSpPr>
          <p:cNvPr id="148" name="文本框 105"/>
          <p:cNvSpPr txBox="1"/>
          <p:nvPr/>
        </p:nvSpPr>
        <p:spPr>
          <a:xfrm>
            <a:off x="13447816" y="2302876"/>
            <a:ext cx="2753400" cy="1520190"/>
          </a:xfrm>
          <a:prstGeom prst="rect">
            <a:avLst/>
          </a:prstGeom>
          <a:solidFill>
            <a:schemeClr val="bg1"/>
          </a:solidFill>
          <a:ln w="9525" cmpd="sng">
            <a:solidFill>
              <a:srgbClr val="000000"/>
            </a:solidFill>
            <a:prstDash val="dash"/>
          </a:ln>
        </p:spPr>
        <p:txBody>
          <a:bodyPr wrap="square" bIns="0" rtlCol="0" anchor="ctr" anchorCtr="0">
            <a:spAutoFit/>
          </a:bodyPr>
          <a:lstStyle/>
          <a:p>
            <a:pPr algn="ctr">
              <a:lnSpc>
                <a:spcPts val="2000"/>
              </a:lnSpc>
              <a:buClrTx/>
              <a:buSzTx/>
              <a:buNone/>
            </a:pPr>
            <a:r>
              <a:rPr lang="zh-CN" sz="1250" dirty="0">
                <a:ln>
                  <a:noFill/>
                </a:ln>
                <a:solidFill>
                  <a:schemeClr val="tx1"/>
                </a:solidFill>
                <a:sym typeface="+mn-ea"/>
              </a:rPr>
              <a:t>施工图设计文件审查（多图联审，</a:t>
            </a:r>
            <a:endParaRPr lang="en-US" altLang="zh-CN" sz="1250" dirty="0">
              <a:ln>
                <a:noFill/>
              </a:ln>
              <a:solidFill>
                <a:schemeClr val="tx1"/>
              </a:solidFill>
              <a:sym typeface="+mn-ea"/>
            </a:endParaRPr>
          </a:p>
          <a:p>
            <a:pPr algn="ctr">
              <a:lnSpc>
                <a:spcPts val="2000"/>
              </a:lnSpc>
              <a:buClrTx/>
              <a:buSzTx/>
              <a:buNone/>
            </a:pPr>
            <a:r>
              <a:rPr lang="zh-CN" sz="1250" dirty="0">
                <a:ln>
                  <a:noFill/>
                </a:ln>
                <a:solidFill>
                  <a:schemeClr val="tx1"/>
                </a:solidFill>
                <a:sym typeface="+mn-ea"/>
              </a:rPr>
              <a:t>含消防、人防等）</a:t>
            </a:r>
            <a:endParaRPr lang="en-US" altLang="zh-CN" sz="1250" dirty="0">
              <a:ln>
                <a:noFill/>
              </a:ln>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13+5</a:t>
            </a:r>
            <a:r>
              <a:rPr lang="zh-CN" altLang="en-US" sz="1250" dirty="0">
                <a:solidFill>
                  <a:schemeClr val="tx1"/>
                </a:solidFill>
                <a:sym typeface="+mn-ea"/>
              </a:rPr>
              <a:t>个工作日）</a:t>
            </a:r>
            <a:endParaRPr lang="en-US" altLang="zh-CN" sz="1250" dirty="0">
              <a:solidFill>
                <a:schemeClr val="tx1"/>
              </a:solidFill>
              <a:sym typeface="+mn-ea"/>
            </a:endParaRPr>
          </a:p>
          <a:p>
            <a:pPr algn="ctr"/>
            <a:endParaRPr lang="en-US" altLang="zh-CN" sz="1250" dirty="0">
              <a:solidFill>
                <a:schemeClr val="tx1"/>
              </a:solidFill>
              <a:sym typeface="+mn-ea"/>
            </a:endParaRPr>
          </a:p>
          <a:p>
            <a:pPr algn="ctr">
              <a:lnSpc>
                <a:spcPts val="2000"/>
              </a:lnSpc>
            </a:pPr>
            <a:r>
              <a:rPr lang="zh-CN" altLang="en-US" sz="1250" dirty="0">
                <a:solidFill>
                  <a:schemeClr val="tx1"/>
                </a:solidFill>
                <a:sym typeface="+mn-ea"/>
              </a:rPr>
              <a:t>招标上限值评审</a:t>
            </a:r>
            <a:endParaRPr lang="en-US" altLang="zh-CN" sz="1250" dirty="0">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17</a:t>
            </a:r>
            <a:r>
              <a:rPr lang="zh-CN" altLang="en-US" sz="1250" dirty="0">
                <a:solidFill>
                  <a:schemeClr val="tx1"/>
                </a:solidFill>
                <a:sym typeface="+mn-ea"/>
              </a:rPr>
              <a:t>个工作日）</a:t>
            </a:r>
            <a:endParaRPr lang="zh-CN" altLang="en-US" sz="1250" dirty="0">
              <a:solidFill>
                <a:schemeClr val="tx1"/>
              </a:solidFill>
              <a:sym typeface="+mn-ea"/>
            </a:endParaRPr>
          </a:p>
        </p:txBody>
      </p:sp>
      <p:cxnSp>
        <p:nvCxnSpPr>
          <p:cNvPr id="149" name="直接连接符 148"/>
          <p:cNvCxnSpPr/>
          <p:nvPr/>
        </p:nvCxnSpPr>
        <p:spPr>
          <a:xfrm rot="10800000" flipH="1">
            <a:off x="13447816" y="3186613"/>
            <a:ext cx="2753400" cy="1654"/>
          </a:xfrm>
          <a:prstGeom prst="line">
            <a:avLst/>
          </a:prstGeom>
          <a:ln w="9525">
            <a:solidFill>
              <a:srgbClr val="000000"/>
            </a:solidFill>
            <a:prstDash val="dash"/>
          </a:ln>
        </p:spPr>
        <p:style>
          <a:lnRef idx="1">
            <a:schemeClr val="accent1"/>
          </a:lnRef>
          <a:fillRef idx="0">
            <a:schemeClr val="accent1"/>
          </a:fillRef>
          <a:effectRef idx="0">
            <a:schemeClr val="accent1"/>
          </a:effectRef>
          <a:fontRef idx="minor">
            <a:schemeClr val="tx1"/>
          </a:fontRef>
        </p:style>
      </p:cxnSp>
      <p:sp>
        <p:nvSpPr>
          <p:cNvPr id="150" name="文本框 97"/>
          <p:cNvSpPr txBox="1"/>
          <p:nvPr/>
        </p:nvSpPr>
        <p:spPr>
          <a:xfrm>
            <a:off x="4624705" y="10027285"/>
            <a:ext cx="3738245" cy="791845"/>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solidFill>
                  <a:schemeClr val="tx1"/>
                </a:solidFill>
                <a:sym typeface="+mn-ea"/>
              </a:rPr>
              <a:t>筹备设立（含扩建、异地重建）宗教活动场所以及宗教活动场所内改建或者新建建筑物审批</a:t>
            </a:r>
            <a:endParaRPr lang="zh-CN" altLang="en-US" sz="1250" dirty="0">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 13</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151" name="文本框 150"/>
          <p:cNvSpPr txBox="1"/>
          <p:nvPr/>
        </p:nvSpPr>
        <p:spPr>
          <a:xfrm>
            <a:off x="4584060" y="7669016"/>
            <a:ext cx="3638762" cy="100147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buClrTx/>
              <a:buSzTx/>
              <a:buFontTx/>
              <a:buNone/>
            </a:pPr>
            <a:r>
              <a:rPr lang="zh-CN" altLang="en-US" sz="1250" dirty="0">
                <a:solidFill>
                  <a:schemeClr val="tx1"/>
                </a:solidFill>
                <a:sym typeface="+mn-ea"/>
              </a:rPr>
              <a:t>建设项目使用林地（含临时使用）及在森林和野生动物类型自然保护区或森林公园建设审批（核)（审批时限：13个工作日）</a:t>
            </a:r>
            <a:endParaRPr lang="zh-CN" altLang="en-US" sz="1250" dirty="0">
              <a:solidFill>
                <a:schemeClr val="tx1"/>
              </a:solidFill>
              <a:sym typeface="+mn-ea"/>
            </a:endParaRPr>
          </a:p>
        </p:txBody>
      </p:sp>
      <p:sp>
        <p:nvSpPr>
          <p:cNvPr id="152" name="文本框 151"/>
          <p:cNvSpPr txBox="1"/>
          <p:nvPr/>
        </p:nvSpPr>
        <p:spPr>
          <a:xfrm>
            <a:off x="742950" y="2247265"/>
            <a:ext cx="2875280" cy="715010"/>
          </a:xfrm>
          <a:prstGeom prst="rect">
            <a:avLst/>
          </a:prstGeom>
          <a:solidFill>
            <a:schemeClr val="bg1"/>
          </a:solidFill>
          <a:ln w="9525" cmpd="sng">
            <a:solidFill>
              <a:schemeClr val="tx1"/>
            </a:solidFill>
            <a:prstDash val="solid"/>
          </a:ln>
        </p:spPr>
        <p:txBody>
          <a:bodyPr wrap="square" bIns="0" rtlCol="0">
            <a:noAutofit/>
          </a:bodyPr>
          <a:lstStyle/>
          <a:p>
            <a:pPr>
              <a:lnSpc>
                <a:spcPts val="1600"/>
              </a:lnSpc>
            </a:pPr>
            <a:r>
              <a:rPr lang="zh-CN" altLang="en-US" sz="1250" dirty="0">
                <a:solidFill>
                  <a:schemeClr val="tx1"/>
                </a:solidFill>
              </a:rPr>
              <a:t>各类开发区、工业园区、新区等推行</a:t>
            </a:r>
            <a:r>
              <a:rPr lang="zh-CN" altLang="en-US" sz="1250" dirty="0">
                <a:ln>
                  <a:noFill/>
                </a:ln>
                <a:solidFill>
                  <a:schemeClr val="tx1"/>
                </a:solidFill>
              </a:rPr>
              <a:t>区域评估，并将区域评估有关要求落实到地块上。</a:t>
            </a:r>
            <a:endParaRPr lang="zh-CN" altLang="en-US" sz="1250" dirty="0">
              <a:ln>
                <a:noFill/>
              </a:ln>
              <a:solidFill>
                <a:schemeClr val="tx1"/>
              </a:solidFill>
            </a:endParaRPr>
          </a:p>
        </p:txBody>
      </p:sp>
      <p:sp>
        <p:nvSpPr>
          <p:cNvPr id="153" name="文本框 152"/>
          <p:cNvSpPr txBox="1"/>
          <p:nvPr/>
        </p:nvSpPr>
        <p:spPr>
          <a:xfrm>
            <a:off x="743585" y="4124325"/>
            <a:ext cx="2858770" cy="860425"/>
          </a:xfrm>
          <a:prstGeom prst="rect">
            <a:avLst/>
          </a:prstGeom>
          <a:solidFill>
            <a:schemeClr val="bg1"/>
          </a:solidFill>
          <a:ln w="0" cmpd="sng">
            <a:solidFill>
              <a:srgbClr val="000000"/>
            </a:solidFill>
            <a:prstDash val="solid"/>
          </a:ln>
        </p:spPr>
        <p:txBody>
          <a:bodyPr wrap="square" rtlCol="0">
            <a:spAutoFit/>
          </a:bodyPr>
          <a:lstStyle/>
          <a:p>
            <a:r>
              <a:rPr lang="zh-CN" altLang="en-US" sz="1250" dirty="0">
                <a:ln>
                  <a:noFill/>
                </a:ln>
                <a:solidFill>
                  <a:schemeClr val="tx1"/>
                </a:solidFill>
              </a:rPr>
              <a:t>推行“用地清单制+告知承诺制”，将规划条件、管理要求及经济指标等要求统一落实到地块上，并作为土地划拨或挂牌出让条件。</a:t>
            </a:r>
            <a:endParaRPr lang="zh-CN" altLang="en-US" sz="1250" dirty="0">
              <a:ln>
                <a:noFill/>
              </a:ln>
              <a:solidFill>
                <a:schemeClr val="tx1"/>
              </a:solidFill>
            </a:endParaRPr>
          </a:p>
        </p:txBody>
      </p:sp>
      <p:cxnSp>
        <p:nvCxnSpPr>
          <p:cNvPr id="154" name="直接连接符 153"/>
          <p:cNvCxnSpPr/>
          <p:nvPr>
            <p:custDataLst>
              <p:tags r:id="rId11"/>
            </p:custDataLst>
          </p:nvPr>
        </p:nvCxnSpPr>
        <p:spPr>
          <a:xfrm>
            <a:off x="742064" y="12553218"/>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5" name="直接连接符 154"/>
          <p:cNvCxnSpPr/>
          <p:nvPr/>
        </p:nvCxnSpPr>
        <p:spPr>
          <a:xfrm>
            <a:off x="8488735" y="1356019"/>
            <a:ext cx="2646" cy="738000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6" name="直接连接符 155"/>
          <p:cNvCxnSpPr/>
          <p:nvPr/>
        </p:nvCxnSpPr>
        <p:spPr>
          <a:xfrm>
            <a:off x="12679827" y="1344774"/>
            <a:ext cx="2646" cy="9864000"/>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7" name="直接连接符 156"/>
          <p:cNvCxnSpPr/>
          <p:nvPr/>
        </p:nvCxnSpPr>
        <p:spPr>
          <a:xfrm>
            <a:off x="16800195" y="1427480"/>
            <a:ext cx="12700" cy="1432623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8" name="直接连接符 157"/>
          <p:cNvCxnSpPr/>
          <p:nvPr>
            <p:custDataLst>
              <p:tags r:id="rId12"/>
            </p:custDataLst>
          </p:nvPr>
        </p:nvCxnSpPr>
        <p:spPr>
          <a:xfrm>
            <a:off x="781753" y="15702294"/>
            <a:ext cx="20312114"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9" name="直接连接符 158"/>
          <p:cNvCxnSpPr/>
          <p:nvPr/>
        </p:nvCxnSpPr>
        <p:spPr>
          <a:xfrm>
            <a:off x="12394732" y="5342717"/>
            <a:ext cx="47923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直接箭头连接符 159"/>
          <p:cNvCxnSpPr/>
          <p:nvPr/>
        </p:nvCxnSpPr>
        <p:spPr>
          <a:xfrm flipV="1">
            <a:off x="17171228" y="2682934"/>
            <a:ext cx="0" cy="266705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1" name="文本框 97"/>
          <p:cNvSpPr txBox="1"/>
          <p:nvPr/>
        </p:nvSpPr>
        <p:spPr>
          <a:xfrm>
            <a:off x="8602345" y="10895330"/>
            <a:ext cx="3835400" cy="809625"/>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ln>
                  <a:noFill/>
                </a:ln>
                <a:solidFill>
                  <a:schemeClr val="tx1"/>
                </a:solidFill>
                <a:sym typeface="+mn-ea"/>
              </a:rPr>
              <a:t>危险化学品建设项目安全条件审查</a:t>
            </a:r>
            <a:endParaRPr lang="en-US" altLang="zh-CN" sz="1250" dirty="0">
              <a:ln>
                <a:noFill/>
              </a:ln>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19</a:t>
            </a:r>
            <a:r>
              <a:rPr lang="zh-CN" altLang="en-US" sz="1250" dirty="0">
                <a:solidFill>
                  <a:schemeClr val="tx1"/>
                </a:solidFill>
                <a:sym typeface="+mn-ea"/>
              </a:rPr>
              <a:t>个工作日，在建设工程规划类许可证核发前办理完成即可）</a:t>
            </a:r>
            <a:endParaRPr lang="zh-CN" altLang="en-US" sz="1250" dirty="0">
              <a:ln>
                <a:noFill/>
              </a:ln>
              <a:solidFill>
                <a:schemeClr val="tx1"/>
              </a:solidFill>
              <a:sym typeface="+mn-ea"/>
            </a:endParaRPr>
          </a:p>
        </p:txBody>
      </p:sp>
      <p:sp>
        <p:nvSpPr>
          <p:cNvPr id="162" name="文本框 76"/>
          <p:cNvSpPr txBox="1"/>
          <p:nvPr/>
        </p:nvSpPr>
        <p:spPr>
          <a:xfrm>
            <a:off x="4624705" y="10935970"/>
            <a:ext cx="3738245" cy="749935"/>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solidFill>
                  <a:schemeClr val="tx1"/>
                </a:solidFill>
                <a:sym typeface="+mn-ea"/>
              </a:rPr>
              <a:t>超限高层建筑工程抗震设防审批</a:t>
            </a:r>
            <a:endParaRPr lang="zh-CN" altLang="en-US" sz="1250" dirty="0">
              <a:solidFill>
                <a:schemeClr val="tx1"/>
              </a:solidFill>
              <a:sym typeface="+mn-ea"/>
            </a:endParaRPr>
          </a:p>
          <a:p>
            <a:pPr algn="ctr">
              <a:lnSpc>
                <a:spcPts val="2000"/>
              </a:lnSpc>
            </a:pPr>
            <a:r>
              <a:rPr lang="zh-CN" altLang="en-US" sz="1250" dirty="0">
                <a:solidFill>
                  <a:schemeClr val="tx1"/>
                </a:solidFill>
                <a:sym typeface="+mn-ea"/>
              </a:rPr>
              <a:t>（审批时限：</a:t>
            </a:r>
            <a:r>
              <a:rPr lang="en-US" altLang="zh-CN" sz="1250" dirty="0">
                <a:solidFill>
                  <a:schemeClr val="tx1"/>
                </a:solidFill>
                <a:sym typeface="+mn-ea"/>
              </a:rPr>
              <a:t>13</a:t>
            </a:r>
            <a:r>
              <a:rPr lang="zh-CN" altLang="en-US" sz="1250" dirty="0">
                <a:solidFill>
                  <a:schemeClr val="tx1"/>
                </a:solidFill>
                <a:sym typeface="+mn-ea"/>
              </a:rPr>
              <a:t>个工作日）</a:t>
            </a:r>
            <a:endParaRPr lang="zh-CN" altLang="en-US" sz="1250" dirty="0">
              <a:solidFill>
                <a:schemeClr val="tx1"/>
              </a:solidFill>
              <a:sym typeface="+mn-ea"/>
            </a:endParaRPr>
          </a:p>
        </p:txBody>
      </p:sp>
      <p:sp>
        <p:nvSpPr>
          <p:cNvPr id="163" name="文本框 97"/>
          <p:cNvSpPr txBox="1"/>
          <p:nvPr/>
        </p:nvSpPr>
        <p:spPr>
          <a:xfrm>
            <a:off x="8813800" y="7119620"/>
            <a:ext cx="3573145" cy="812800"/>
          </a:xfrm>
          <a:prstGeom prst="rect">
            <a:avLst/>
          </a:prstGeom>
          <a:solidFill>
            <a:schemeClr val="bg1">
              <a:lumMod val="95000"/>
            </a:schemeClr>
          </a:solidFill>
          <a:ln w="0" cmpd="sng">
            <a:solidFill>
              <a:srgbClr val="000000"/>
            </a:solidFill>
            <a:prstDash val="solid"/>
          </a:ln>
        </p:spPr>
        <p:txBody>
          <a:bodyPr wrap="square" bIns="0" rtlCol="0" anchor="ctr" anchorCtr="0">
            <a:noAutofit/>
          </a:bodyPr>
          <a:lstStyle/>
          <a:p>
            <a:pPr algn="ctr">
              <a:lnSpc>
                <a:spcPts val="2000"/>
              </a:lnSpc>
            </a:pPr>
            <a:r>
              <a:rPr lang="zh-CN" altLang="en-US" sz="1250" dirty="0">
                <a:solidFill>
                  <a:schemeClr val="tx1"/>
                </a:solidFill>
                <a:sym typeface="+mn-ea"/>
              </a:rPr>
              <a:t>应建防空地下室的民用建筑项目报建审批或防空地下室易地建设审批（审批时限：</a:t>
            </a:r>
            <a:r>
              <a:rPr lang="en-US" altLang="zh-CN" sz="1250" dirty="0">
                <a:solidFill>
                  <a:schemeClr val="tx1"/>
                </a:solidFill>
                <a:sym typeface="+mn-ea"/>
              </a:rPr>
              <a:t>5</a:t>
            </a:r>
            <a:r>
              <a:rPr lang="zh-CN" altLang="en-US" sz="1250" dirty="0">
                <a:solidFill>
                  <a:schemeClr val="tx1"/>
                </a:solidFill>
                <a:sym typeface="+mn-ea"/>
              </a:rPr>
              <a:t>个工作日）</a:t>
            </a:r>
            <a:endParaRPr lang="zh-CN" altLang="en-US" sz="1250" dirty="0">
              <a:ln>
                <a:noFill/>
              </a:ln>
              <a:solidFill>
                <a:schemeClr val="tx1"/>
              </a:solidFill>
              <a:sym typeface="+mn-ea"/>
            </a:endParaRPr>
          </a:p>
        </p:txBody>
      </p:sp>
      <p:sp>
        <p:nvSpPr>
          <p:cNvPr id="164" name="文本框 76"/>
          <p:cNvSpPr txBox="1"/>
          <p:nvPr/>
        </p:nvSpPr>
        <p:spPr>
          <a:xfrm>
            <a:off x="8636635" y="11997690"/>
            <a:ext cx="7957820" cy="494030"/>
          </a:xfrm>
          <a:prstGeom prst="rect">
            <a:avLst/>
          </a:prstGeom>
          <a:solidFill>
            <a:schemeClr val="bg2">
              <a:lumMod val="90000"/>
            </a:schemeClr>
          </a:solidFill>
          <a:ln w="0" cmpd="sng">
            <a:solidFill>
              <a:srgbClr val="000000"/>
            </a:solidFill>
            <a:prstDash val="solid"/>
          </a:ln>
        </p:spPr>
        <p:txBody>
          <a:bodyPr wrap="square" bIns="0" rtlCol="0" anchor="ctr" anchorCtr="0">
            <a:noAutofit/>
          </a:bodyPr>
          <a:lstStyle/>
          <a:p>
            <a:pPr algn="ctr">
              <a:lnSpc>
                <a:spcPts val="2000"/>
              </a:lnSpc>
            </a:pPr>
            <a:endParaRPr lang="zh-CN" altLang="en-US" sz="1250" dirty="0">
              <a:solidFill>
                <a:schemeClr val="tx1"/>
              </a:solidFill>
              <a:sym typeface="+mn-ea"/>
            </a:endParaRPr>
          </a:p>
          <a:p>
            <a:pPr algn="ctr">
              <a:lnSpc>
                <a:spcPts val="2000"/>
              </a:lnSpc>
            </a:pPr>
            <a:r>
              <a:rPr lang="zh-CN" altLang="en-US" sz="1250" dirty="0">
                <a:solidFill>
                  <a:schemeClr val="tx1"/>
                </a:solidFill>
                <a:sym typeface="+mn-ea"/>
              </a:rPr>
              <a:t>建设项目安全设施设计审查（审批时限：</a:t>
            </a:r>
            <a:r>
              <a:rPr lang="en-US" altLang="zh-CN" sz="1250" dirty="0">
                <a:solidFill>
                  <a:schemeClr val="tx1"/>
                </a:solidFill>
                <a:sym typeface="+mn-ea"/>
              </a:rPr>
              <a:t>20</a:t>
            </a:r>
            <a:r>
              <a:rPr lang="zh-CN" altLang="en-US" sz="1250" dirty="0">
                <a:solidFill>
                  <a:schemeClr val="tx1"/>
                </a:solidFill>
                <a:sym typeface="+mn-ea"/>
              </a:rPr>
              <a:t>个工作日）</a:t>
            </a:r>
            <a:endParaRPr lang="zh-CN" altLang="en-US" sz="1250" dirty="0">
              <a:solidFill>
                <a:schemeClr val="tx1"/>
              </a:solidFill>
              <a:sym typeface="+mn-ea"/>
            </a:endParaRPr>
          </a:p>
          <a:p>
            <a:pPr algn="ctr">
              <a:lnSpc>
                <a:spcPts val="2000"/>
              </a:lnSpc>
            </a:pPr>
            <a:endParaRPr lang="zh-CN" altLang="en-US" sz="1250" dirty="0">
              <a:solidFill>
                <a:schemeClr val="tx1"/>
              </a:solidFill>
              <a:sym typeface="+mn-ea"/>
            </a:endParaRPr>
          </a:p>
        </p:txBody>
      </p:sp>
      <p:sp>
        <p:nvSpPr>
          <p:cNvPr id="165" name="文本框 164"/>
          <p:cNvSpPr txBox="1"/>
          <p:nvPr/>
        </p:nvSpPr>
        <p:spPr>
          <a:xfrm>
            <a:off x="11120120" y="11731625"/>
            <a:ext cx="3149600" cy="315595"/>
          </a:xfrm>
          <a:prstGeom prst="rect">
            <a:avLst/>
          </a:prstGeom>
          <a:noFill/>
        </p:spPr>
        <p:txBody>
          <a:bodyPr wrap="none" rtlCol="0" anchor="t">
            <a:spAutoFit/>
          </a:bodyPr>
          <a:lstStyle/>
          <a:p>
            <a:pPr algn="ctr">
              <a:buClrTx/>
              <a:buSzTx/>
              <a:buFontTx/>
            </a:pPr>
            <a:r>
              <a:rPr lang="zh-CN" sz="1460" b="1">
                <a:ln>
                  <a:noFill/>
                </a:ln>
                <a:solidFill>
                  <a:schemeClr val="tx1"/>
                </a:solidFill>
                <a:sym typeface="+mn-ea"/>
              </a:rPr>
              <a:t>第二、三阶段可并联或并行办理事项</a:t>
            </a:r>
            <a:endParaRPr lang="zh-CN" sz="1460" b="1">
              <a:ln>
                <a:noFill/>
              </a:ln>
              <a:solidFill>
                <a:schemeClr val="tx1"/>
              </a:solidFill>
              <a:sym typeface="+mn-ea"/>
            </a:endParaRPr>
          </a:p>
        </p:txBody>
      </p:sp>
      <p:sp>
        <p:nvSpPr>
          <p:cNvPr id="166" name="文本框 165"/>
          <p:cNvSpPr txBox="1"/>
          <p:nvPr/>
        </p:nvSpPr>
        <p:spPr>
          <a:xfrm>
            <a:off x="12738735" y="12838430"/>
            <a:ext cx="3943985" cy="64008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lnSpc>
                <a:spcPct val="150000"/>
              </a:lnSpc>
            </a:pPr>
            <a:endParaRPr lang="zh-CN" altLang="en-US" sz="1250" dirty="0">
              <a:solidFill>
                <a:schemeClr val="tx1"/>
              </a:solidFill>
              <a:sym typeface="+mn-ea"/>
            </a:endParaRPr>
          </a:p>
          <a:p>
            <a:pPr algn="ctr">
              <a:lnSpc>
                <a:spcPct val="100000"/>
              </a:lnSpc>
            </a:pPr>
            <a:r>
              <a:rPr lang="zh-CN" altLang="en-US" sz="1250" dirty="0">
                <a:solidFill>
                  <a:schemeClr val="tx1"/>
                </a:solidFill>
                <a:sym typeface="+mn-ea"/>
              </a:rPr>
              <a:t>取水许可审批</a:t>
            </a:r>
            <a:endParaRPr lang="zh-CN" altLang="en-US" sz="1250" dirty="0">
              <a:solidFill>
                <a:schemeClr val="tx1"/>
              </a:solidFill>
              <a:sym typeface="+mn-ea"/>
            </a:endParaRPr>
          </a:p>
          <a:p>
            <a:pPr algn="ctr">
              <a:lnSpc>
                <a:spcPct val="100000"/>
              </a:lnSpc>
            </a:pPr>
            <a:r>
              <a:rPr lang="zh-CN" altLang="en-US" sz="1250" dirty="0">
                <a:solidFill>
                  <a:schemeClr val="tx1"/>
                </a:solidFill>
                <a:sym typeface="+mn-ea"/>
              </a:rPr>
              <a:t>（审批时限：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a:p>
            <a:pPr algn="ctr">
              <a:lnSpc>
                <a:spcPct val="150000"/>
              </a:lnSpc>
            </a:pPr>
            <a:endParaRPr lang="zh-CN" altLang="en-US" sz="1250" dirty="0">
              <a:solidFill>
                <a:schemeClr val="tx1"/>
              </a:solidFill>
              <a:sym typeface="+mn-ea"/>
            </a:endParaRPr>
          </a:p>
        </p:txBody>
      </p:sp>
      <p:sp>
        <p:nvSpPr>
          <p:cNvPr id="167" name="文本框 166"/>
          <p:cNvSpPr txBox="1"/>
          <p:nvPr/>
        </p:nvSpPr>
        <p:spPr>
          <a:xfrm>
            <a:off x="12750800" y="13615035"/>
            <a:ext cx="3943985" cy="607060"/>
          </a:xfrm>
          <a:prstGeom prst="rect">
            <a:avLst/>
          </a:prstGeom>
          <a:solidFill>
            <a:schemeClr val="bg2">
              <a:lumMod val="75000"/>
            </a:schemeClr>
          </a:solidFill>
          <a:ln w="0" cmpd="sng">
            <a:solidFill>
              <a:srgbClr val="000000"/>
            </a:solidFill>
            <a:prstDash val="solid"/>
          </a:ln>
        </p:spPr>
        <p:txBody>
          <a:bodyPr wrap="square" bIns="0" rtlCol="0" anchor="ctr" anchorCtr="0">
            <a:noAutofit/>
          </a:bodyPr>
          <a:lstStyle/>
          <a:p>
            <a:pPr algn="ctr">
              <a:lnSpc>
                <a:spcPct val="100000"/>
              </a:lnSpc>
            </a:pPr>
            <a:r>
              <a:rPr lang="zh-CN" altLang="en-US" sz="1250" dirty="0">
                <a:solidFill>
                  <a:schemeClr val="tx1"/>
                </a:solidFill>
                <a:sym typeface="+mn-ea"/>
              </a:rPr>
              <a:t>医疗机构放射诊疗建设项目职业病危害预评价</a:t>
            </a:r>
            <a:endParaRPr lang="zh-CN" altLang="en-US" sz="1250" dirty="0">
              <a:solidFill>
                <a:schemeClr val="tx1"/>
              </a:solidFill>
              <a:sym typeface="+mn-ea"/>
            </a:endParaRPr>
          </a:p>
          <a:p>
            <a:pPr algn="ctr">
              <a:lnSpc>
                <a:spcPct val="100000"/>
              </a:lnSpc>
            </a:pPr>
            <a:r>
              <a:rPr lang="zh-CN" altLang="en-US" sz="1250" dirty="0">
                <a:solidFill>
                  <a:schemeClr val="tx1"/>
                </a:solidFill>
                <a:sym typeface="+mn-ea"/>
              </a:rPr>
              <a:t>报告审核（审批时限：</a:t>
            </a:r>
            <a:r>
              <a:rPr lang="en-US" altLang="zh-CN" sz="1250" dirty="0">
                <a:solidFill>
                  <a:schemeClr val="tx1"/>
                </a:solidFill>
                <a:sym typeface="+mn-ea"/>
              </a:rPr>
              <a:t>10</a:t>
            </a:r>
            <a:r>
              <a:rPr lang="zh-CN" altLang="en-US" sz="1250" dirty="0">
                <a:solidFill>
                  <a:schemeClr val="tx1"/>
                </a:solidFill>
                <a:sym typeface="+mn-ea"/>
              </a:rPr>
              <a:t>个工作日）</a:t>
            </a:r>
            <a:endParaRPr lang="zh-CN" altLang="en-US" sz="1250" dirty="0">
              <a:solidFill>
                <a:schemeClr val="tx1"/>
              </a:solidFill>
              <a:sym typeface="+mn-ea"/>
            </a:endParaRPr>
          </a:p>
        </p:txBody>
      </p:sp>
      <p:cxnSp>
        <p:nvCxnSpPr>
          <p:cNvPr id="168" name="直接连接符 167"/>
          <p:cNvCxnSpPr/>
          <p:nvPr/>
        </p:nvCxnSpPr>
        <p:spPr>
          <a:xfrm>
            <a:off x="4395470" y="1395095"/>
            <a:ext cx="12700" cy="14326235"/>
          </a:xfrm>
          <a:prstGeom prst="line">
            <a:avLst/>
          </a:prstGeom>
          <a:ln w="349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4" name="文本框 97"/>
          <p:cNvSpPr txBox="1"/>
          <p:nvPr/>
        </p:nvSpPr>
        <p:spPr>
          <a:xfrm>
            <a:off x="8813800" y="8034655"/>
            <a:ext cx="3572510" cy="722630"/>
          </a:xfrm>
          <a:prstGeom prst="rect">
            <a:avLst/>
          </a:prstGeom>
          <a:solidFill>
            <a:srgbClr val="F2F2F2"/>
          </a:solidFill>
          <a:ln w="0" cmpd="sng">
            <a:solidFill>
              <a:srgbClr val="000000"/>
            </a:solidFill>
            <a:prstDash val="solid"/>
          </a:ln>
        </p:spPr>
        <p:txBody>
          <a:bodyPr wrap="square" bIns="0" rtlCol="0" anchor="ctr" anchorCtr="0">
            <a:noAutofit/>
          </a:bodyPr>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rPr>
              <a:t>城市地下空间开发利用中人防工程报建审批</a:t>
            </a:r>
            <a:endParaRPr lang="zh-CN" altLang="en-US" sz="1190" dirty="0">
              <a:solidFill>
                <a:schemeClr val="tx1"/>
              </a:solidFill>
              <a:latin typeface="等线" panose="02010600030101010101" charset="-122"/>
              <a:ea typeface="等线" panose="02010600030101010101" charset="-122"/>
              <a:cs typeface="等线" panose="02010600030101010101" charset="-122"/>
            </a:endParaRPr>
          </a:p>
          <a:p>
            <a:pPr algn="ctr">
              <a:lnSpc>
                <a:spcPts val="2000"/>
              </a:lnSpc>
            </a:pP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（审批时限：</a:t>
            </a:r>
            <a:r>
              <a:rPr lang="en-US" altLang="zh-CN" sz="1190" dirty="0">
                <a:solidFill>
                  <a:schemeClr val="tx1"/>
                </a:solidFill>
                <a:latin typeface="等线" panose="02010600030101010101" charset="-122"/>
                <a:ea typeface="等线" panose="02010600030101010101" charset="-122"/>
                <a:cs typeface="等线" panose="02010600030101010101" charset="-122"/>
                <a:sym typeface="+mn-ea"/>
              </a:rPr>
              <a:t>5</a:t>
            </a:r>
            <a:r>
              <a:rPr lang="zh-CN" altLang="en-US" sz="1190" dirty="0">
                <a:solidFill>
                  <a:schemeClr val="tx1"/>
                </a:solidFill>
                <a:latin typeface="等线" panose="02010600030101010101" charset="-122"/>
                <a:ea typeface="等线" panose="02010600030101010101" charset="-122"/>
                <a:cs typeface="等线" panose="02010600030101010101" charset="-122"/>
                <a:sym typeface="+mn-ea"/>
              </a:rPr>
              <a:t>个工作日）</a:t>
            </a:r>
            <a:endParaRPr lang="zh-CN" altLang="en-US" sz="1190" dirty="0">
              <a:solidFill>
                <a:schemeClr val="tx1"/>
              </a:solidFill>
              <a:latin typeface="等线" panose="02010600030101010101" charset="-122"/>
              <a:ea typeface="等线" panose="02010600030101010101" charset="-122"/>
              <a:cs typeface="等线" panose="02010600030101010101"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4" name="组合 3"/>
          <p:cNvGrpSpPr/>
          <p:nvPr/>
        </p:nvGrpSpPr>
        <p:grpSpPr>
          <a:xfrm>
            <a:off x="800735" y="922020"/>
            <a:ext cx="19219545" cy="14380210"/>
            <a:chOff x="1261" y="1452"/>
            <a:chExt cx="30267" cy="22646"/>
          </a:xfrm>
        </p:grpSpPr>
        <p:sp>
          <p:nvSpPr>
            <p:cNvPr id="7" name="文本框 6"/>
            <p:cNvSpPr txBox="1"/>
            <p:nvPr/>
          </p:nvSpPr>
          <p:spPr>
            <a:xfrm>
              <a:off x="9463" y="1452"/>
              <a:ext cx="14520" cy="749"/>
            </a:xfrm>
            <a:prstGeom prst="rect">
              <a:avLst/>
            </a:prstGeom>
            <a:noFill/>
          </p:spPr>
          <p:txBody>
            <a:bodyPr wrap="square" rtlCol="0">
              <a:spAutoFit/>
            </a:bodyPr>
            <a:p>
              <a:pPr algn="ctr"/>
              <a:r>
                <a:rPr lang="zh-CN" altLang="en-US" sz="2500" dirty="0">
                  <a:latin typeface="黑体" panose="02010609060101010101" pitchFamily="49" charset="-122"/>
                  <a:ea typeface="黑体" panose="02010609060101010101" pitchFamily="49" charset="-122"/>
                </a:rPr>
                <a:t>竣工验收阶段工作流程图</a:t>
              </a:r>
              <a:endParaRPr lang="zh-CN" altLang="en-US" sz="2500" dirty="0">
                <a:latin typeface="黑体" panose="02010609060101010101" pitchFamily="49" charset="-122"/>
                <a:ea typeface="黑体" panose="02010609060101010101" pitchFamily="49" charset="-122"/>
              </a:endParaRPr>
            </a:p>
          </p:txBody>
        </p:sp>
        <p:sp>
          <p:nvSpPr>
            <p:cNvPr id="5" name="矩形 4"/>
            <p:cNvSpPr/>
            <p:nvPr/>
          </p:nvSpPr>
          <p:spPr>
            <a:xfrm>
              <a:off x="1544"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有关部门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依申请提供</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提前指导服务</a:t>
              </a:r>
              <a:endParaRPr lang="zh-CN" altLang="en-US">
                <a:solidFill>
                  <a:schemeClr val="tx1"/>
                </a:solidFill>
                <a:latin typeface="黑体" panose="02010609060101010101" pitchFamily="49" charset="-122"/>
                <a:ea typeface="黑体" panose="02010609060101010101" pitchFamily="49" charset="-122"/>
              </a:endParaRPr>
            </a:p>
          </p:txBody>
        </p:sp>
        <p:sp>
          <p:nvSpPr>
            <p:cNvPr id="10" name="矩形 9"/>
            <p:cNvSpPr/>
            <p:nvPr/>
          </p:nvSpPr>
          <p:spPr>
            <a:xfrm>
              <a:off x="5430"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委托测绘和检测</a:t>
              </a:r>
              <a:endParaRPr lang="zh-CN" altLang="en-US">
                <a:solidFill>
                  <a:schemeClr val="tx1"/>
                </a:solidFill>
                <a:latin typeface="黑体" panose="02010609060101010101" pitchFamily="49" charset="-122"/>
                <a:ea typeface="黑体" panose="02010609060101010101" pitchFamily="49" charset="-122"/>
              </a:endParaRPr>
            </a:p>
          </p:txBody>
        </p:sp>
        <p:sp>
          <p:nvSpPr>
            <p:cNvPr id="11" name="矩形 10"/>
            <p:cNvSpPr/>
            <p:nvPr/>
          </p:nvSpPr>
          <p:spPr>
            <a:xfrm>
              <a:off x="9316"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涉及消防部分的工程竣工验收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3" name="矩形 12"/>
            <p:cNvSpPr/>
            <p:nvPr/>
          </p:nvSpPr>
          <p:spPr>
            <a:xfrm>
              <a:off x="17537" y="6650"/>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自然资源主管部门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（规划核实与土地核验）</a:t>
              </a:r>
              <a:endParaRPr lang="zh-CN" altLang="en-US">
                <a:solidFill>
                  <a:schemeClr val="tx1"/>
                </a:solidFill>
                <a:latin typeface="黑体" panose="02010609060101010101" pitchFamily="49" charset="-122"/>
                <a:ea typeface="黑体" panose="02010609060101010101" pitchFamily="49" charset="-122"/>
              </a:endParaRPr>
            </a:p>
          </p:txBody>
        </p:sp>
        <p:sp>
          <p:nvSpPr>
            <p:cNvPr id="14" name="矩形 13"/>
            <p:cNvSpPr/>
            <p:nvPr/>
          </p:nvSpPr>
          <p:spPr>
            <a:xfrm>
              <a:off x="17537" y="8561"/>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（建设工程消防验收或备案）</a:t>
              </a:r>
              <a:endParaRPr lang="zh-CN" altLang="en-US">
                <a:solidFill>
                  <a:schemeClr val="tx1"/>
                </a:solidFill>
                <a:latin typeface="黑体" panose="02010609060101010101" pitchFamily="49" charset="-122"/>
                <a:ea typeface="黑体" panose="02010609060101010101" pitchFamily="49" charset="-122"/>
              </a:endParaRPr>
            </a:p>
          </p:txBody>
        </p:sp>
        <p:sp>
          <p:nvSpPr>
            <p:cNvPr id="15" name="矩形 14"/>
            <p:cNvSpPr/>
            <p:nvPr/>
          </p:nvSpPr>
          <p:spPr>
            <a:xfrm>
              <a:off x="17537" y="10472"/>
              <a:ext cx="8991"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住房城乡建设主管部门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（建设工程城建档案验收）</a:t>
              </a:r>
              <a:endParaRPr lang="zh-CN" altLang="en-US">
                <a:solidFill>
                  <a:schemeClr val="tx1"/>
                </a:solidFill>
                <a:latin typeface="黑体" panose="02010609060101010101" pitchFamily="49" charset="-122"/>
                <a:ea typeface="黑体" panose="02010609060101010101" pitchFamily="49" charset="-122"/>
              </a:endParaRPr>
            </a:p>
          </p:txBody>
        </p:sp>
        <p:sp>
          <p:nvSpPr>
            <p:cNvPr id="16" name="矩形 15"/>
            <p:cNvSpPr/>
            <p:nvPr/>
          </p:nvSpPr>
          <p:spPr>
            <a:xfrm>
              <a:off x="17537" y="12383"/>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人防主管部门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（人防工程竣工验收备案）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17" name="矩形 16"/>
            <p:cNvSpPr/>
            <p:nvPr/>
          </p:nvSpPr>
          <p:spPr>
            <a:xfrm>
              <a:off x="17537" y="14294"/>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国家安全主管部门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（涉及国家安全事项的建设项目验收）</a:t>
              </a:r>
              <a:endParaRPr lang="zh-CN" altLang="en-US">
                <a:solidFill>
                  <a:schemeClr val="tx1"/>
                </a:solidFill>
                <a:latin typeface="黑体" panose="02010609060101010101" pitchFamily="49" charset="-122"/>
                <a:ea typeface="黑体" panose="02010609060101010101" pitchFamily="49" charset="-122"/>
              </a:endParaRPr>
            </a:p>
          </p:txBody>
        </p:sp>
        <p:sp>
          <p:nvSpPr>
            <p:cNvPr id="18" name="矩形 17"/>
            <p:cNvSpPr/>
            <p:nvPr/>
          </p:nvSpPr>
          <p:spPr>
            <a:xfrm>
              <a:off x="17537" y="16205"/>
              <a:ext cx="8991" cy="1362"/>
            </a:xfrm>
            <a:prstGeom prst="rect">
              <a:avLst/>
            </a:prstGeom>
            <a:noFill/>
            <a:ln w="0"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气象主管部门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（特定项目雷电防护装置竣工验收）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9" name="矩形 18"/>
            <p:cNvSpPr/>
            <p:nvPr/>
          </p:nvSpPr>
          <p:spPr>
            <a:xfrm>
              <a:off x="17241" y="5280"/>
              <a:ext cx="9553" cy="1269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21" name="矩形 20"/>
            <p:cNvSpPr/>
            <p:nvPr/>
          </p:nvSpPr>
          <p:spPr>
            <a:xfrm>
              <a:off x="27499" y="5280"/>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牵头部门汇总意见</a:t>
              </a:r>
              <a:endParaRPr lang="zh-CN" altLang="en-US">
                <a:solidFill>
                  <a:schemeClr val="tx1"/>
                </a:solidFill>
                <a:latin typeface="黑体" panose="02010609060101010101" pitchFamily="49" charset="-122"/>
                <a:ea typeface="黑体" panose="02010609060101010101" pitchFamily="49" charset="-122"/>
              </a:endParaRPr>
            </a:p>
          </p:txBody>
        </p:sp>
        <p:sp>
          <p:nvSpPr>
            <p:cNvPr id="22" name="矩形 21"/>
            <p:cNvSpPr/>
            <p:nvPr/>
          </p:nvSpPr>
          <p:spPr>
            <a:xfrm>
              <a:off x="27499" y="7423"/>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建设单位组织</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工程竣工验收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7" name="矩形 26"/>
            <p:cNvSpPr/>
            <p:nvPr/>
          </p:nvSpPr>
          <p:spPr>
            <a:xfrm>
              <a:off x="27500" y="17032"/>
              <a:ext cx="4028" cy="9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档案归档</a:t>
              </a:r>
              <a:endParaRPr lang="zh-CN" altLang="en-US">
                <a:solidFill>
                  <a:schemeClr val="tx1"/>
                </a:solidFill>
                <a:latin typeface="黑体" panose="02010609060101010101" pitchFamily="49" charset="-122"/>
                <a:ea typeface="黑体" panose="02010609060101010101" pitchFamily="49" charset="-122"/>
              </a:endParaRPr>
            </a:p>
          </p:txBody>
        </p:sp>
        <p:sp>
          <p:nvSpPr>
            <p:cNvPr id="6" name="矩形 5"/>
            <p:cNvSpPr/>
            <p:nvPr/>
          </p:nvSpPr>
          <p:spPr>
            <a:xfrm>
              <a:off x="2189"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排水部门</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（排水工程接入验收）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29" name="矩形 28"/>
            <p:cNvSpPr/>
            <p:nvPr/>
          </p:nvSpPr>
          <p:spPr>
            <a:xfrm>
              <a:off x="12423"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（燃气管道接入验收）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0" name="矩形 29"/>
            <p:cNvSpPr/>
            <p:nvPr/>
          </p:nvSpPr>
          <p:spPr>
            <a:xfrm>
              <a:off x="22657" y="19685"/>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通信单位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（通信设施接入验收）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9" name="矩形 8"/>
            <p:cNvSpPr/>
            <p:nvPr/>
          </p:nvSpPr>
          <p:spPr>
            <a:xfrm>
              <a:off x="2189"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（供电工程接入验收）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2" name="矩形 31"/>
            <p:cNvSpPr/>
            <p:nvPr/>
          </p:nvSpPr>
          <p:spPr>
            <a:xfrm>
              <a:off x="12423"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供水单位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（供水工程接入验收）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33" name="矩形 32"/>
            <p:cNvSpPr/>
            <p:nvPr/>
          </p:nvSpPr>
          <p:spPr>
            <a:xfrm>
              <a:off x="22657" y="21261"/>
              <a:ext cx="8344" cy="10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广电单位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（广播电视接入验收）</a:t>
              </a:r>
              <a:endParaRPr lang="zh-CN" altLang="en-US">
                <a:solidFill>
                  <a:schemeClr val="tx1"/>
                </a:solidFill>
                <a:latin typeface="黑体" panose="02010609060101010101" pitchFamily="49" charset="-122"/>
                <a:ea typeface="黑体" panose="02010609060101010101" pitchFamily="49" charset="-122"/>
              </a:endParaRPr>
            </a:p>
          </p:txBody>
        </p:sp>
        <p:sp>
          <p:nvSpPr>
            <p:cNvPr id="12" name="矩形 11"/>
            <p:cNvSpPr/>
            <p:nvPr/>
          </p:nvSpPr>
          <p:spPr>
            <a:xfrm>
              <a:off x="1544" y="18749"/>
              <a:ext cx="29985" cy="39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sp>
          <p:nvSpPr>
            <p:cNvPr id="35" name="文本框 34"/>
            <p:cNvSpPr txBox="1"/>
            <p:nvPr/>
          </p:nvSpPr>
          <p:spPr>
            <a:xfrm>
              <a:off x="7648" y="18869"/>
              <a:ext cx="18783" cy="628"/>
            </a:xfrm>
            <a:prstGeom prst="rect">
              <a:avLst/>
            </a:prstGeom>
            <a:noFill/>
          </p:spPr>
          <p:txBody>
            <a:bodyPr wrap="square" rtlCol="0">
              <a:spAutoFit/>
            </a:bodyPr>
            <a:p>
              <a:pPr algn="ctr"/>
              <a:r>
                <a:rPr lang="zh-CN" altLang="en-US" sz="2000" dirty="0">
                  <a:latin typeface="黑体" panose="02010609060101010101" pitchFamily="49" charset="-122"/>
                  <a:ea typeface="黑体" panose="02010609060101010101" pitchFamily="49" charset="-122"/>
                </a:rPr>
                <a:t>在竣工验收阶段并联办理市政公用服务事项验收接入</a:t>
              </a:r>
              <a:endParaRPr lang="zh-CN" altLang="en-US" sz="2000" dirty="0">
                <a:latin typeface="黑体" panose="02010609060101010101" pitchFamily="49" charset="-122"/>
                <a:ea typeface="黑体" panose="02010609060101010101" pitchFamily="49" charset="-122"/>
              </a:endParaRPr>
            </a:p>
          </p:txBody>
        </p:sp>
        <p:sp>
          <p:nvSpPr>
            <p:cNvPr id="20" name="文本框 19"/>
            <p:cNvSpPr txBox="1"/>
            <p:nvPr/>
          </p:nvSpPr>
          <p:spPr>
            <a:xfrm>
              <a:off x="1261" y="23228"/>
              <a:ext cx="18322" cy="871"/>
            </a:xfrm>
            <a:prstGeom prst="rect">
              <a:avLst/>
            </a:prstGeom>
            <a:noFill/>
          </p:spPr>
          <p:txBody>
            <a:bodyPr wrap="square" rtlCol="0">
              <a:spAutoFit/>
            </a:bodyPr>
            <a:p>
              <a:pPr algn="l">
                <a:lnSpc>
                  <a:spcPct val="150000"/>
                </a:lnSpc>
              </a:pPr>
              <a:r>
                <a:rPr lang="zh-CN" altLang="en-US" sz="2000" dirty="0">
                  <a:latin typeface="黑体" panose="02010609060101010101" pitchFamily="49" charset="-122"/>
                  <a:ea typeface="黑体" panose="02010609060101010101" pitchFamily="49" charset="-122"/>
                </a:rPr>
                <a:t>备注：</a:t>
              </a:r>
              <a:r>
                <a:rPr lang="zh-CN" altLang="en-US" sz="2000" dirty="0">
                  <a:latin typeface="黑体" panose="02010609060101010101" pitchFamily="49" charset="-122"/>
                  <a:ea typeface="黑体" panose="02010609060101010101" pitchFamily="49" charset="-122"/>
                  <a:sym typeface="+mn-ea"/>
                </a:rPr>
                <a:t>根据相关法律法规等规定，</a:t>
              </a:r>
              <a:r>
                <a:rPr lang="zh-CN" altLang="en-US" sz="2000" dirty="0">
                  <a:latin typeface="黑体" panose="02010609060101010101" pitchFamily="49" charset="-122"/>
                  <a:ea typeface="黑体" panose="02010609060101010101" pitchFamily="49" charset="-122"/>
                </a:rPr>
                <a:t>虚线框内事项为特定项目才需要办理的审批事项。</a:t>
              </a:r>
              <a:endParaRPr lang="zh-CN" altLang="en-US" sz="2000" dirty="0">
                <a:latin typeface="黑体" panose="02010609060101010101" pitchFamily="49" charset="-122"/>
                <a:ea typeface="黑体" panose="02010609060101010101" pitchFamily="49" charset="-122"/>
              </a:endParaRPr>
            </a:p>
          </p:txBody>
        </p:sp>
        <p:grpSp>
          <p:nvGrpSpPr>
            <p:cNvPr id="43" name="组合 42"/>
            <p:cNvGrpSpPr/>
            <p:nvPr/>
          </p:nvGrpSpPr>
          <p:grpSpPr>
            <a:xfrm>
              <a:off x="27500" y="11709"/>
              <a:ext cx="4028" cy="4542"/>
              <a:chOff x="28176" y="15882"/>
              <a:chExt cx="4028" cy="4542"/>
            </a:xfrm>
          </p:grpSpPr>
          <p:sp>
            <p:nvSpPr>
              <p:cNvPr id="23" name="矩形 22"/>
              <p:cNvSpPr/>
              <p:nvPr/>
            </p:nvSpPr>
            <p:spPr>
              <a:xfrm>
                <a:off x="28403" y="16156"/>
                <a:ext cx="3575" cy="121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建设工程</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5" name="矩形 24"/>
              <p:cNvSpPr/>
              <p:nvPr/>
            </p:nvSpPr>
            <p:spPr>
              <a:xfrm>
                <a:off x="28403" y="17520"/>
                <a:ext cx="3575" cy="1213"/>
              </a:xfrm>
              <a:prstGeom prst="rect">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燃气设施建设工程竣工验收备案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26" name="矩形 25"/>
              <p:cNvSpPr/>
              <p:nvPr/>
            </p:nvSpPr>
            <p:spPr>
              <a:xfrm>
                <a:off x="28403" y="18884"/>
                <a:ext cx="3575" cy="1213"/>
              </a:xfrm>
              <a:prstGeom prst="rect">
                <a:avLst/>
              </a:prstGeom>
              <a:noFill/>
              <a:ln cap="rnd">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城镇排水与污水处理设施竣工验收备案</a:t>
                </a:r>
                <a:endParaRPr lang="zh-CN" altLang="en-US">
                  <a:solidFill>
                    <a:schemeClr val="tx1"/>
                  </a:solidFill>
                  <a:latin typeface="黑体" panose="02010609060101010101" pitchFamily="49" charset="-122"/>
                  <a:ea typeface="黑体" panose="02010609060101010101" pitchFamily="49" charset="-122"/>
                </a:endParaRPr>
              </a:p>
            </p:txBody>
          </p:sp>
          <p:sp>
            <p:nvSpPr>
              <p:cNvPr id="37" name="矩形 36"/>
              <p:cNvSpPr/>
              <p:nvPr/>
            </p:nvSpPr>
            <p:spPr>
              <a:xfrm>
                <a:off x="28176" y="15882"/>
                <a:ext cx="4029" cy="45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solidFill>
                    <a:schemeClr val="tx1"/>
                  </a:solidFill>
                  <a:latin typeface="黑体" panose="02010609060101010101" pitchFamily="49" charset="-122"/>
                  <a:ea typeface="黑体" panose="02010609060101010101" pitchFamily="49" charset="-122"/>
                </a:endParaRPr>
              </a:p>
            </p:txBody>
          </p:sp>
        </p:grpSp>
        <p:sp>
          <p:nvSpPr>
            <p:cNvPr id="24" name="矩形 23"/>
            <p:cNvSpPr/>
            <p:nvPr/>
          </p:nvSpPr>
          <p:spPr>
            <a:xfrm>
              <a:off x="19259" y="5721"/>
              <a:ext cx="5518" cy="72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牵头部门组织联合验收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38" name="矩形 37"/>
            <p:cNvSpPr/>
            <p:nvPr/>
          </p:nvSpPr>
          <p:spPr>
            <a:xfrm>
              <a:off x="13202" y="9566"/>
              <a:ext cx="3155"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rPr>
                <a:t>建设单位</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rPr>
                <a:t>申请联合验收</a:t>
              </a:r>
              <a:endParaRPr lang="zh-CN" altLang="en-US">
                <a:solidFill>
                  <a:schemeClr val="tx1"/>
                </a:solidFill>
                <a:latin typeface="黑体" panose="02010609060101010101" pitchFamily="49" charset="-122"/>
                <a:ea typeface="黑体" panose="02010609060101010101" pitchFamily="49" charset="-122"/>
              </a:endParaRPr>
            </a:p>
          </p:txBody>
        </p:sp>
        <p:sp>
          <p:nvSpPr>
            <p:cNvPr id="42" name="矩形 41"/>
            <p:cNvSpPr/>
            <p:nvPr/>
          </p:nvSpPr>
          <p:spPr>
            <a:xfrm>
              <a:off x="27499" y="9566"/>
              <a:ext cx="4029" cy="136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solidFill>
                    <a:schemeClr val="tx1"/>
                  </a:solidFill>
                  <a:latin typeface="黑体" panose="02010609060101010101" pitchFamily="49" charset="-122"/>
                  <a:ea typeface="黑体" panose="02010609060101010101" pitchFamily="49" charset="-122"/>
                  <a:sym typeface="+mn-ea"/>
                </a:rPr>
                <a:t>建设单位申请</a:t>
              </a:r>
              <a:endParaRPr lang="zh-CN" altLang="en-US">
                <a:solidFill>
                  <a:schemeClr val="tx1"/>
                </a:solidFill>
                <a:latin typeface="黑体" panose="02010609060101010101" pitchFamily="49" charset="-122"/>
                <a:ea typeface="黑体" panose="02010609060101010101" pitchFamily="49" charset="-122"/>
              </a:endParaRPr>
            </a:p>
            <a:p>
              <a:pPr algn="ctr"/>
              <a:r>
                <a:rPr lang="zh-CN" altLang="en-US">
                  <a:solidFill>
                    <a:schemeClr val="tx1"/>
                  </a:solidFill>
                  <a:latin typeface="黑体" panose="02010609060101010101" pitchFamily="49" charset="-122"/>
                  <a:ea typeface="黑体" panose="02010609060101010101" pitchFamily="49" charset="-122"/>
                  <a:sym typeface="+mn-ea"/>
                </a:rPr>
                <a:t>竣工验收备案</a:t>
              </a:r>
              <a:endParaRPr lang="zh-CN" altLang="en-US">
                <a:solidFill>
                  <a:schemeClr val="tx1"/>
                </a:solidFill>
                <a:latin typeface="黑体" panose="02010609060101010101" pitchFamily="49" charset="-122"/>
                <a:ea typeface="黑体" panose="02010609060101010101" pitchFamily="49" charset="-122"/>
              </a:endParaRPr>
            </a:p>
          </p:txBody>
        </p:sp>
        <p:cxnSp>
          <p:nvCxnSpPr>
            <p:cNvPr id="49" name="肘形连接符 48"/>
            <p:cNvCxnSpPr>
              <a:stCxn id="21" idx="0"/>
              <a:endCxn id="38" idx="0"/>
            </p:cNvCxnSpPr>
            <p:nvPr/>
          </p:nvCxnSpPr>
          <p:spPr>
            <a:xfrm rot="16200000" flipH="1" flipV="1">
              <a:off x="20004" y="56"/>
              <a:ext cx="4286" cy="14734"/>
            </a:xfrm>
            <a:prstGeom prst="bentConnector3">
              <a:avLst>
                <a:gd name="adj1" fmla="val -41250"/>
              </a:avLst>
            </a:prstGeom>
            <a:ln>
              <a:tailEnd type="triangle" w="med" len="med"/>
            </a:ln>
          </p:spPr>
          <p:style>
            <a:lnRef idx="1">
              <a:schemeClr val="dk1"/>
            </a:lnRef>
            <a:fillRef idx="0">
              <a:schemeClr val="dk1"/>
            </a:fillRef>
            <a:effectRef idx="0">
              <a:schemeClr val="dk1"/>
            </a:effectRef>
            <a:fontRef idx="minor">
              <a:schemeClr val="tx1"/>
            </a:fontRef>
          </p:style>
        </p:cxnSp>
        <p:sp>
          <p:nvSpPr>
            <p:cNvPr id="50" name="文本框 49"/>
            <p:cNvSpPr txBox="1"/>
            <p:nvPr/>
          </p:nvSpPr>
          <p:spPr>
            <a:xfrm>
              <a:off x="14887" y="3840"/>
              <a:ext cx="14520" cy="580"/>
            </a:xfrm>
            <a:prstGeom prst="rect">
              <a:avLst/>
            </a:prstGeom>
            <a:noFill/>
          </p:spPr>
          <p:txBody>
            <a:bodyPr wrap="square" rtlCol="0">
              <a:spAutoFit/>
            </a:bodyPr>
            <a:p>
              <a:pPr algn="ctr"/>
              <a:r>
                <a:rPr lang="zh-CN" altLang="en-US" sz="1800">
                  <a:latin typeface="黑体" panose="02010609060101010101" pitchFamily="49" charset="-122"/>
                  <a:ea typeface="黑体" panose="02010609060101010101" pitchFamily="49" charset="-122"/>
                </a:rPr>
                <a:t>联合验收审核不通过，建设单位整改</a:t>
              </a:r>
              <a:endParaRPr lang="zh-CN" altLang="en-US" sz="1800">
                <a:latin typeface="黑体" panose="02010609060101010101" pitchFamily="49" charset="-122"/>
                <a:ea typeface="黑体" panose="02010609060101010101" pitchFamily="49" charset="-122"/>
              </a:endParaRPr>
            </a:p>
          </p:txBody>
        </p:sp>
        <p:cxnSp>
          <p:nvCxnSpPr>
            <p:cNvPr id="51" name="直接箭头连接符 50"/>
            <p:cNvCxnSpPr/>
            <p:nvPr/>
          </p:nvCxnSpPr>
          <p:spPr>
            <a:xfrm flipH="1">
              <a:off x="29514" y="6633"/>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2" name="直接箭头连接符 51"/>
            <p:cNvCxnSpPr/>
            <p:nvPr/>
          </p:nvCxnSpPr>
          <p:spPr>
            <a:xfrm flipH="1">
              <a:off x="29514" y="8785"/>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3" name="直接箭头连接符 52"/>
            <p:cNvCxnSpPr/>
            <p:nvPr/>
          </p:nvCxnSpPr>
          <p:spPr>
            <a:xfrm flipH="1">
              <a:off x="29518" y="10928"/>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4" name="直接箭头连接符 53"/>
            <p:cNvCxnSpPr/>
            <p:nvPr/>
          </p:nvCxnSpPr>
          <p:spPr>
            <a:xfrm flipH="1">
              <a:off x="29578" y="16251"/>
              <a:ext cx="4" cy="790"/>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8" name="直接箭头连接符 57"/>
            <p:cNvCxnSpPr/>
            <p:nvPr/>
          </p:nvCxnSpPr>
          <p:spPr>
            <a:xfrm flipV="1">
              <a:off x="4717"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59" name="直接箭头连接符 58"/>
            <p:cNvCxnSpPr/>
            <p:nvPr/>
          </p:nvCxnSpPr>
          <p:spPr>
            <a:xfrm flipV="1">
              <a:off x="8603"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0" name="直接箭头连接符 59"/>
            <p:cNvCxnSpPr/>
            <p:nvPr/>
          </p:nvCxnSpPr>
          <p:spPr>
            <a:xfrm flipV="1">
              <a:off x="12471"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1" name="直接箭头连接符 60"/>
            <p:cNvCxnSpPr/>
            <p:nvPr/>
          </p:nvCxnSpPr>
          <p:spPr>
            <a:xfrm flipV="1">
              <a:off x="16452" y="10321"/>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cxnSp>
          <p:nvCxnSpPr>
            <p:cNvPr id="62" name="直接箭头连接符 61"/>
            <p:cNvCxnSpPr/>
            <p:nvPr/>
          </p:nvCxnSpPr>
          <p:spPr>
            <a:xfrm flipV="1">
              <a:off x="26799" y="5960"/>
              <a:ext cx="695" cy="2"/>
            </a:xfrm>
            <a:prstGeom prst="straightConnector1">
              <a:avLst/>
            </a:prstGeom>
            <a:ln>
              <a:tailEnd type="triangle" w="med" len="med"/>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ags/tag1.xml><?xml version="1.0" encoding="utf-8"?>
<p:tagLst xmlns:p="http://schemas.openxmlformats.org/presentationml/2006/main">
  <p:tag name="WM_BEAUTIFY_ZORDER_FLAG_TAG" val="7"/>
</p:tagLst>
</file>

<file path=ppt/tags/tag10.xml><?xml version="1.0" encoding="utf-8"?>
<p:tagLst xmlns:p="http://schemas.openxmlformats.org/presentationml/2006/main">
  <p:tag name="WM_BEAUTIFY_ZORDER_FLAG_TAG" val="19"/>
</p:tagLst>
</file>

<file path=ppt/tags/tag11.xml><?xml version="1.0" encoding="utf-8"?>
<p:tagLst xmlns:p="http://schemas.openxmlformats.org/presentationml/2006/main">
  <p:tag name="WM_BEAUTIFY_ZORDER_FLAG_TAG" val="6"/>
</p:tagLst>
</file>

<file path=ppt/tags/tag12.xml><?xml version="1.0" encoding="utf-8"?>
<p:tagLst xmlns:p="http://schemas.openxmlformats.org/presentationml/2006/main">
  <p:tag name="WM_BEAUTIFY_ZORDER_FLAG_TAG" val="6"/>
</p:tagLst>
</file>

<file path=ppt/tags/tag2.xml><?xml version="1.0" encoding="utf-8"?>
<p:tagLst xmlns:p="http://schemas.openxmlformats.org/presentationml/2006/main">
  <p:tag name="WM_BEAUTIFY_ZORDER_FLAG_TAG" val="6"/>
</p:tagLst>
</file>

<file path=ppt/tags/tag3.xml><?xml version="1.0" encoding="utf-8"?>
<p:tagLst xmlns:p="http://schemas.openxmlformats.org/presentationml/2006/main">
  <p:tag name="WM_BEAUTIFY_ZORDER_FLAG_TAG" val="8"/>
</p:tagLst>
</file>

<file path=ppt/tags/tag4.xml><?xml version="1.0" encoding="utf-8"?>
<p:tagLst xmlns:p="http://schemas.openxmlformats.org/presentationml/2006/main">
  <p:tag name="WM_BEAUTIFY_ZORDER_FLAG_TAG" val="12"/>
</p:tagLst>
</file>

<file path=ppt/tags/tag5.xml><?xml version="1.0" encoding="utf-8"?>
<p:tagLst xmlns:p="http://schemas.openxmlformats.org/presentationml/2006/main">
  <p:tag name="WM_BEAUTIFY_ZORDER_FLAG_TAG" val="16"/>
</p:tagLst>
</file>

<file path=ppt/tags/tag6.xml><?xml version="1.0" encoding="utf-8"?>
<p:tagLst xmlns:p="http://schemas.openxmlformats.org/presentationml/2006/main">
  <p:tag name="WM_BEAUTIFY_ZORDER_FLAG_TAG" val="18"/>
</p:tagLst>
</file>

<file path=ppt/tags/tag7.xml><?xml version="1.0" encoding="utf-8"?>
<p:tagLst xmlns:p="http://schemas.openxmlformats.org/presentationml/2006/main">
  <p:tag name="WM_BEAUTIFY_ZORDER_FLAG_TAG" val="23"/>
</p:tagLst>
</file>

<file path=ppt/tags/tag8.xml><?xml version="1.0" encoding="utf-8"?>
<p:tagLst xmlns:p="http://schemas.openxmlformats.org/presentationml/2006/main">
  <p:tag name="WM_BEAUTIFY_ZORDER_FLAG_TAG" val="26"/>
</p:tagLst>
</file>

<file path=ppt/tags/tag9.xml><?xml version="1.0" encoding="utf-8"?>
<p:tagLst xmlns:p="http://schemas.openxmlformats.org/presentationml/2006/main">
  <p:tag name="WM_BEAUTIFY_ZORDER_FLAG_TAG" val="22"/>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2827</Words>
  <Application>WPS 演示</Application>
  <PresentationFormat>自定义</PresentationFormat>
  <Paragraphs>247</Paragraphs>
  <Slides>2</Slides>
  <Notes>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2</vt:i4>
      </vt:variant>
    </vt:vector>
  </HeadingPairs>
  <TitlesOfParts>
    <vt:vector size="13" baseType="lpstr">
      <vt:lpstr>Arial</vt:lpstr>
      <vt:lpstr>宋体</vt:lpstr>
      <vt:lpstr>Wingdings</vt:lpstr>
      <vt:lpstr>黑体</vt:lpstr>
      <vt:lpstr>等线</vt:lpstr>
      <vt:lpstr>Calibri</vt:lpstr>
      <vt:lpstr>微软雅黑</vt:lpstr>
      <vt:lpstr>Arial Unicode MS</vt:lpstr>
      <vt:lpstr>等线 Light</vt:lpstr>
      <vt:lpstr>Calibri Light</vt:lpstr>
      <vt:lpstr>Office 主题​​</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Admin</cp:lastModifiedBy>
  <cp:revision>97</cp:revision>
  <dcterms:created xsi:type="dcterms:W3CDTF">2021-09-22T06:50:00Z</dcterms:created>
  <dcterms:modified xsi:type="dcterms:W3CDTF">2022-01-25T07:23:53Z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2052-11.1.0.11194</vt:lpwstr>
  </property>
  <property fmtid="{D5CDD505-2E9C-101B-9397-08002B2CF9AE}" pid="3" name="ICV">
    <vt:lpwstr>AD6D269BE02541C3B22DF6174DB2293B</vt:lpwstr>
  </property>
</Properties>
</file>