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57" r:id="rId3"/>
    <p:sldId id="258"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31" d="100"/>
          <a:sy n="31" d="100"/>
        </p:scale>
        <p:origin x="1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608138" y="1143000"/>
            <a:ext cx="3641725" cy="3086100"/>
          </a:xfrm>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4" Type="http://schemas.openxmlformats.org/officeDocument/2006/relationships/notesSlide" Target="../notesSlides/notesSlide1.xml"/><Relationship Id="rId13" Type="http://schemas.openxmlformats.org/officeDocument/2006/relationships/slideLayout" Target="../slideLayouts/slideLayout1.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文本框 76"/>
          <p:cNvSpPr txBox="1"/>
          <p:nvPr/>
        </p:nvSpPr>
        <p:spPr>
          <a:xfrm>
            <a:off x="9206230" y="2139950"/>
            <a:ext cx="2753360" cy="1939290"/>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50">
              <a:ln>
                <a:noFill/>
              </a:ln>
              <a:solidFill>
                <a:schemeClr val="tx1"/>
              </a:solidFill>
            </a:endParaRPr>
          </a:p>
        </p:txBody>
      </p:sp>
      <p:grpSp>
        <p:nvGrpSpPr>
          <p:cNvPr id="78" name="组合 77"/>
          <p:cNvGrpSpPr/>
          <p:nvPr>
            <p:custDataLst>
              <p:tags r:id="rId1"/>
            </p:custDataLst>
          </p:nvPr>
        </p:nvGrpSpPr>
        <p:grpSpPr>
          <a:xfrm>
            <a:off x="621030" y="2139315"/>
            <a:ext cx="3114040" cy="3089275"/>
            <a:chOff x="2826" y="3657"/>
            <a:chExt cx="4242" cy="1327"/>
          </a:xfrm>
        </p:grpSpPr>
        <p:sp>
          <p:nvSpPr>
            <p:cNvPr id="84" name="文本框 83"/>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840">
                <a:ln>
                  <a:noFill/>
                </a:ln>
                <a:solidFill>
                  <a:schemeClr val="tx1"/>
                </a:solidFill>
              </a:endParaRPr>
            </a:p>
          </p:txBody>
        </p:sp>
        <p:sp>
          <p:nvSpPr>
            <p:cNvPr id="85" name="文本框 84"/>
            <p:cNvSpPr txBox="1"/>
            <p:nvPr/>
          </p:nvSpPr>
          <p:spPr>
            <a:xfrm>
              <a:off x="2957" y="4090"/>
              <a:ext cx="3935" cy="370"/>
            </a:xfrm>
            <a:prstGeom prst="rect">
              <a:avLst/>
            </a:prstGeom>
            <a:solidFill>
              <a:schemeClr val="bg1"/>
            </a:solidFill>
            <a:ln w="0" cmpd="sng">
              <a:solidFill>
                <a:srgbClr val="000000"/>
              </a:solidFill>
              <a:prstDash val="solid"/>
            </a:ln>
          </p:spPr>
          <p:txBody>
            <a:bodyPr wrap="square" rtlCol="0">
              <a:spAutoFit/>
            </a:bodyPr>
            <a:lstStyle/>
            <a:p>
              <a:r>
                <a:rPr lang="zh-CN" altLang="en-US" sz="1250" dirty="0">
                  <a:ln>
                    <a:noFill/>
                  </a:ln>
                  <a:solidFill>
                    <a:schemeClr val="tx1"/>
                  </a:solidFill>
                </a:rPr>
                <a:t>全省工程建设项目（审批、核准类），立项前须进行项目用地合规性检测，符合空间规划或依法依规解决规划问题后可办理立项用地规划许可阶段审批事项。</a:t>
              </a:r>
              <a:endParaRPr lang="zh-CN" altLang="en-US" sz="1250" dirty="0">
                <a:ln>
                  <a:noFill/>
                </a:ln>
                <a:solidFill>
                  <a:schemeClr val="tx1"/>
                </a:solidFill>
              </a:endParaRPr>
            </a:p>
          </p:txBody>
        </p:sp>
      </p:grpSp>
      <p:sp>
        <p:nvSpPr>
          <p:cNvPr id="86" name="文本框 85"/>
          <p:cNvSpPr txBox="1"/>
          <p:nvPr/>
        </p:nvSpPr>
        <p:spPr>
          <a:xfrm>
            <a:off x="4823460" y="9215755"/>
            <a:ext cx="7915275" cy="1240155"/>
          </a:xfrm>
          <a:prstGeom prst="rect">
            <a:avLst/>
          </a:prstGeom>
          <a:noFill/>
          <a:ln w="9525" cmpd="sng">
            <a:solidFill>
              <a:schemeClr val="bg1"/>
            </a:solidFill>
            <a:prstDash val="solid"/>
          </a:ln>
        </p:spPr>
        <p:txBody>
          <a:bodyPr wrap="square" bIns="0" rtlCol="0">
            <a:noAutofit/>
          </a:bodyPr>
          <a:lstStyle/>
          <a:p>
            <a:pPr algn="ctr"/>
            <a:r>
              <a:rPr lang="zh-CN" sz="1460" b="1">
                <a:ln>
                  <a:noFill/>
                </a:ln>
                <a:solidFill>
                  <a:schemeClr val="tx1"/>
                </a:solidFill>
              </a:rPr>
              <a:t>第一、二阶段可并联或并行办理事项</a:t>
            </a:r>
            <a:endParaRPr lang="zh-CN" sz="1460" b="1">
              <a:ln>
                <a:noFill/>
              </a:ln>
              <a:solidFill>
                <a:schemeClr val="tx1"/>
              </a:solidFill>
            </a:endParaRPr>
          </a:p>
        </p:txBody>
      </p:sp>
      <p:sp>
        <p:nvSpPr>
          <p:cNvPr id="87" name="文本框 86"/>
          <p:cNvSpPr txBox="1"/>
          <p:nvPr/>
        </p:nvSpPr>
        <p:spPr>
          <a:xfrm>
            <a:off x="4460365" y="6070178"/>
            <a:ext cx="3901367" cy="2914450"/>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第一阶段可并联或并行办理其他事项</a:t>
            </a:r>
            <a:endParaRPr lang="zh-CN" altLang="en-US" sz="1460" b="1" dirty="0">
              <a:ln>
                <a:noFill/>
              </a:ln>
              <a:solidFill>
                <a:schemeClr val="tx1"/>
              </a:solidFill>
            </a:endParaRPr>
          </a:p>
        </p:txBody>
      </p:sp>
      <p:sp>
        <p:nvSpPr>
          <p:cNvPr id="88" name="文本框 87"/>
          <p:cNvSpPr txBox="1"/>
          <p:nvPr/>
        </p:nvSpPr>
        <p:spPr>
          <a:xfrm>
            <a:off x="73660" y="135255"/>
            <a:ext cx="21179790" cy="860425"/>
          </a:xfrm>
          <a:prstGeom prst="rect">
            <a:avLst/>
          </a:prstGeom>
          <a:noFill/>
        </p:spPr>
        <p:txBody>
          <a:bodyPr wrap="square" rtlCol="0">
            <a:spAutoFit/>
          </a:bodyPr>
          <a:lstStyle/>
          <a:p>
            <a:r>
              <a:rPr lang="zh-CN" altLang="en-US" sz="2500" dirty="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500" dirty="0">
              <a:solidFill>
                <a:schemeClr val="tx1"/>
              </a:solidFill>
              <a:latin typeface="黑体" panose="02010609060101010101" pitchFamily="49" charset="-122"/>
              <a:ea typeface="黑体" panose="02010609060101010101" pitchFamily="49" charset="-122"/>
              <a:sym typeface="+mn-ea"/>
            </a:endParaRPr>
          </a:p>
          <a:p>
            <a:pPr algn="ctr"/>
            <a:r>
              <a:rPr lang="zh-CN" altLang="en-US" sz="2500" dirty="0">
                <a:solidFill>
                  <a:schemeClr val="tx1"/>
                </a:solidFill>
                <a:latin typeface="黑体" panose="02010609060101010101" pitchFamily="49" charset="-122"/>
                <a:ea typeface="黑体" panose="02010609060101010101" pitchFamily="49" charset="-122"/>
              </a:rPr>
              <a:t>政府投资建设项目（城市基础设施—线性工程类）  总审批时限：</a:t>
            </a:r>
            <a:r>
              <a:rPr lang="en-US" altLang="zh-CN" sz="2500" dirty="0">
                <a:solidFill>
                  <a:schemeClr val="tx1"/>
                </a:solidFill>
                <a:latin typeface="黑体" panose="02010609060101010101" pitchFamily="49" charset="-122"/>
                <a:ea typeface="黑体" panose="02010609060101010101" pitchFamily="49" charset="-122"/>
              </a:rPr>
              <a:t>76 </a:t>
            </a:r>
            <a:r>
              <a:rPr lang="zh-CN" altLang="en-US" sz="2500" dirty="0">
                <a:solidFill>
                  <a:schemeClr val="tx1"/>
                </a:solidFill>
                <a:latin typeface="黑体" panose="02010609060101010101" pitchFamily="49" charset="-122"/>
                <a:ea typeface="黑体" panose="02010609060101010101" pitchFamily="49" charset="-122"/>
              </a:rPr>
              <a:t>个工作日</a:t>
            </a:r>
            <a:endParaRPr lang="zh-CN" altLang="en-US" sz="2500" dirty="0">
              <a:solidFill>
                <a:schemeClr val="tx1"/>
              </a:solidFill>
              <a:latin typeface="黑体" panose="02010609060101010101" pitchFamily="49" charset="-122"/>
              <a:ea typeface="黑体" panose="02010609060101010101" pitchFamily="49" charset="-122"/>
            </a:endParaRPr>
          </a:p>
        </p:txBody>
      </p:sp>
      <p:sp>
        <p:nvSpPr>
          <p:cNvPr id="89" name="五边形 2"/>
          <p:cNvSpPr/>
          <p:nvPr/>
        </p:nvSpPr>
        <p:spPr>
          <a:xfrm>
            <a:off x="613900" y="1039835"/>
            <a:ext cx="3781640" cy="628399"/>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a:solidFill>
                  <a:schemeClr val="tx1"/>
                </a:solidFill>
              </a:rPr>
              <a:t>项目策划生成</a:t>
            </a:r>
            <a:endParaRPr lang="zh-CN" altLang="en-US" sz="1840" b="1">
              <a:solidFill>
                <a:schemeClr val="tx1"/>
              </a:solidFill>
            </a:endParaRPr>
          </a:p>
        </p:txBody>
      </p:sp>
      <p:sp>
        <p:nvSpPr>
          <p:cNvPr id="90" name="任意多边形 6"/>
          <p:cNvSpPr/>
          <p:nvPr/>
        </p:nvSpPr>
        <p:spPr>
          <a:xfrm>
            <a:off x="12698348" y="1039835"/>
            <a:ext cx="4111054" cy="628399"/>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第三阶段（施工许可阶段）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23</a:t>
            </a:r>
            <a:r>
              <a:rPr lang="zh-CN" altLang="en-US" sz="1840" b="1" dirty="0">
                <a:solidFill>
                  <a:schemeClr val="tx1"/>
                </a:solidFill>
              </a:rPr>
              <a:t>个工作日</a:t>
            </a:r>
            <a:endParaRPr lang="zh-CN" altLang="en-US" sz="1840" b="1" dirty="0">
              <a:solidFill>
                <a:schemeClr val="tx1"/>
              </a:solidFill>
            </a:endParaRPr>
          </a:p>
        </p:txBody>
      </p:sp>
      <p:sp>
        <p:nvSpPr>
          <p:cNvPr id="91" name="任意多边形 7"/>
          <p:cNvSpPr/>
          <p:nvPr/>
        </p:nvSpPr>
        <p:spPr>
          <a:xfrm>
            <a:off x="16799699" y="1039815"/>
            <a:ext cx="3993005" cy="628555"/>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a:solidFill>
                  <a:schemeClr val="tx1"/>
                </a:solidFill>
              </a:rPr>
              <a:t>第四阶段（竣工验收阶段）</a:t>
            </a:r>
            <a:endParaRPr lang="zh-CN" altLang="en-US" sz="1840" b="1">
              <a:solidFill>
                <a:schemeClr val="tx1"/>
              </a:solidFill>
            </a:endParaRPr>
          </a:p>
        </p:txBody>
      </p:sp>
      <p:cxnSp>
        <p:nvCxnSpPr>
          <p:cNvPr id="92" name="直接连接符 91"/>
          <p:cNvCxnSpPr/>
          <p:nvPr>
            <p:custDataLst>
              <p:tags r:id="rId2"/>
            </p:custDataLst>
          </p:nvPr>
        </p:nvCxnSpPr>
        <p:spPr>
          <a:xfrm>
            <a:off x="693115" y="5865597"/>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93" name="组合 92"/>
          <p:cNvGrpSpPr/>
          <p:nvPr>
            <p:custDataLst>
              <p:tags r:id="rId3"/>
            </p:custDataLst>
          </p:nvPr>
        </p:nvGrpSpPr>
        <p:grpSpPr>
          <a:xfrm>
            <a:off x="4380310" y="1039815"/>
            <a:ext cx="16415701" cy="628555"/>
            <a:chOff x="7311" y="1572"/>
            <a:chExt cx="24817" cy="950"/>
          </a:xfrm>
        </p:grpSpPr>
        <p:sp>
          <p:nvSpPr>
            <p:cNvPr id="94"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第一阶段（立项用地规划许可阶段）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26个</a:t>
              </a:r>
              <a:r>
                <a:rPr lang="zh-CN" altLang="en-US" sz="1840" b="1" dirty="0">
                  <a:solidFill>
                    <a:schemeClr val="tx1"/>
                  </a:solidFill>
                </a:rPr>
                <a:t>工作日</a:t>
              </a:r>
              <a:endParaRPr lang="zh-CN" altLang="en-US" sz="1840" b="1" dirty="0">
                <a:solidFill>
                  <a:schemeClr val="tx1"/>
                </a:solidFill>
              </a:endParaRPr>
            </a:p>
          </p:txBody>
        </p:sp>
        <p:sp>
          <p:nvSpPr>
            <p:cNvPr id="97"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第二阶段（工程建设许可阶段）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17</a:t>
              </a:r>
              <a:r>
                <a:rPr lang="zh-CN" altLang="en-US" sz="1840" b="1" dirty="0">
                  <a:solidFill>
                    <a:schemeClr val="tx1"/>
                  </a:solidFill>
                </a:rPr>
                <a:t>个工作日</a:t>
              </a:r>
              <a:endParaRPr lang="zh-CN" altLang="en-US" sz="1840" b="1" dirty="0">
                <a:solidFill>
                  <a:schemeClr val="tx1"/>
                </a:solidFill>
              </a:endParaRPr>
            </a:p>
          </p:txBody>
        </p:sp>
        <p:sp>
          <p:nvSpPr>
            <p:cNvPr id="98" name="任意多边形 19"/>
            <p:cNvSpPr/>
            <p:nvPr/>
          </p:nvSpPr>
          <p:spPr>
            <a:xfrm>
              <a:off x="26091"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第四阶段（竣工验收阶段）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10</a:t>
              </a:r>
              <a:r>
                <a:rPr lang="zh-CN" altLang="en-US" sz="1840" b="1" dirty="0">
                  <a:solidFill>
                    <a:schemeClr val="tx1"/>
                  </a:solidFill>
                </a:rPr>
                <a:t>个工作日</a:t>
              </a:r>
              <a:endParaRPr lang="zh-CN" altLang="en-US" sz="1840" b="1" dirty="0">
                <a:solidFill>
                  <a:schemeClr val="tx1"/>
                </a:solidFill>
              </a:endParaRPr>
            </a:p>
          </p:txBody>
        </p:sp>
      </p:grpSp>
      <p:cxnSp>
        <p:nvCxnSpPr>
          <p:cNvPr id="99" name="直接箭头连接符 98"/>
          <p:cNvCxnSpPr/>
          <p:nvPr>
            <p:custDataLst>
              <p:tags r:id="rId4"/>
            </p:custDataLst>
          </p:nvPr>
        </p:nvCxnSpPr>
        <p:spPr>
          <a:xfrm>
            <a:off x="3809145" y="2659782"/>
            <a:ext cx="1229637" cy="591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接箭头连接符 99"/>
          <p:cNvCxnSpPr/>
          <p:nvPr>
            <p:custDataLst>
              <p:tags r:id="rId5"/>
            </p:custDataLst>
          </p:nvPr>
        </p:nvCxnSpPr>
        <p:spPr>
          <a:xfrm>
            <a:off x="8015432" y="2665699"/>
            <a:ext cx="1116243"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直接箭头连接符 100"/>
          <p:cNvCxnSpPr/>
          <p:nvPr>
            <p:custDataLst>
              <p:tags r:id="rId6"/>
            </p:custDataLst>
          </p:nvPr>
        </p:nvCxnSpPr>
        <p:spPr>
          <a:xfrm>
            <a:off x="12033908" y="2665699"/>
            <a:ext cx="1190660"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文本框 101"/>
          <p:cNvSpPr txBox="1"/>
          <p:nvPr>
            <p:custDataLst>
              <p:tags r:id="rId7"/>
            </p:custDataLst>
          </p:nvPr>
        </p:nvSpPr>
        <p:spPr>
          <a:xfrm>
            <a:off x="17838373" y="2137879"/>
            <a:ext cx="2604568" cy="1867312"/>
          </a:xfrm>
          <a:prstGeom prst="rect">
            <a:avLst/>
          </a:prstGeom>
          <a:noFill/>
          <a:ln w="9525" cmpd="sng">
            <a:solidFill>
              <a:schemeClr val="tx1"/>
            </a:solidFill>
            <a:prstDash val="solid"/>
          </a:ln>
        </p:spPr>
        <p:txBody>
          <a:bodyPr wrap="square" bIns="0" rtlCol="0">
            <a:noAutofit/>
          </a:bodyPr>
          <a:lstStyle/>
          <a:p>
            <a:endParaRPr lang="en-US" altLang="zh-CN" sz="1250">
              <a:ln>
                <a:noFill/>
              </a:ln>
              <a:solidFill>
                <a:schemeClr val="tx1"/>
              </a:solidFill>
            </a:endParaRPr>
          </a:p>
        </p:txBody>
      </p:sp>
      <p:sp>
        <p:nvSpPr>
          <p:cNvPr id="103" name="文本框 102"/>
          <p:cNvSpPr txBox="1"/>
          <p:nvPr/>
        </p:nvSpPr>
        <p:spPr>
          <a:xfrm>
            <a:off x="17912789" y="3186613"/>
            <a:ext cx="2455735" cy="744162"/>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2000"/>
              </a:lnSpc>
            </a:pPr>
            <a:r>
              <a:rPr lang="zh-CN" altLang="en-US" sz="1250" dirty="0">
                <a:ln>
                  <a:noFill/>
                </a:ln>
                <a:solidFill>
                  <a:schemeClr val="tx1"/>
                </a:solidFill>
                <a:sym typeface="+mn-ea"/>
              </a:rPr>
              <a:t>建设工程竣工验收备案</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04" name="文本框 103"/>
          <p:cNvSpPr txBox="1"/>
          <p:nvPr/>
        </p:nvSpPr>
        <p:spPr>
          <a:xfrm>
            <a:off x="17912789" y="2245038"/>
            <a:ext cx="2455735" cy="867159"/>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rPr>
              <a:t>联合验收（自然资源、消防、人防、档案等）</a:t>
            </a:r>
            <a:endParaRPr lang="en-US" alt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8</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105" name="直接箭头连接符 104"/>
          <p:cNvCxnSpPr/>
          <p:nvPr>
            <p:custDataLst>
              <p:tags r:id="rId8"/>
            </p:custDataLst>
          </p:nvPr>
        </p:nvCxnSpPr>
        <p:spPr>
          <a:xfrm>
            <a:off x="16424465" y="2665699"/>
            <a:ext cx="1339492"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组合 105"/>
          <p:cNvGrpSpPr/>
          <p:nvPr/>
        </p:nvGrpSpPr>
        <p:grpSpPr>
          <a:xfrm>
            <a:off x="10582891" y="4079965"/>
            <a:ext cx="1811391" cy="1633177"/>
            <a:chOff x="16996" y="6099"/>
            <a:chExt cx="1874" cy="2469"/>
          </a:xfrm>
        </p:grpSpPr>
        <p:sp>
          <p:nvSpPr>
            <p:cNvPr id="107" name="文本框 106"/>
            <p:cNvSpPr txBox="1"/>
            <p:nvPr/>
          </p:nvSpPr>
          <p:spPr>
            <a:xfrm>
              <a:off x="17303" y="7448"/>
              <a:ext cx="1567" cy="1120"/>
            </a:xfrm>
            <a:prstGeom prst="rect">
              <a:avLst/>
            </a:prstGeom>
            <a:solidFill>
              <a:schemeClr val="bg1"/>
            </a:solidFill>
            <a:ln w="9525"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rPr>
                <a:t>市政公用设施报装</a:t>
              </a:r>
              <a:endParaRPr lang="zh-CN" altLang="en-US" sz="1250" dirty="0">
                <a:ln>
                  <a:noFill/>
                </a:ln>
                <a:solidFill>
                  <a:schemeClr val="tx1"/>
                </a:solidFill>
              </a:endParaRPr>
            </a:p>
          </p:txBody>
        </p:sp>
        <p:cxnSp>
          <p:nvCxnSpPr>
            <p:cNvPr id="108" name="肘形连接符 70"/>
            <p:cNvCxnSpPr>
              <a:stCxn id="77" idx="2"/>
              <a:endCxn id="107" idx="1"/>
            </p:cNvCxnSpPr>
            <p:nvPr>
              <p:custDataLst>
                <p:tags r:id="rId9"/>
              </p:custDataLst>
            </p:nvPr>
          </p:nvCxnSpPr>
          <p:spPr>
            <a:xfrm rot="5400000" flipV="1">
              <a:off x="16194" y="6900"/>
              <a:ext cx="1910" cy="307"/>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09" name="文本框 108"/>
          <p:cNvSpPr txBox="1"/>
          <p:nvPr/>
        </p:nvSpPr>
        <p:spPr>
          <a:xfrm>
            <a:off x="16943681" y="6024034"/>
            <a:ext cx="3880861" cy="4840659"/>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第四阶段可并联或并行办理其他事项</a:t>
            </a:r>
            <a:endParaRPr lang="zh-CN" altLang="en-US" sz="1460" b="1" dirty="0">
              <a:ln>
                <a:noFill/>
              </a:ln>
              <a:solidFill>
                <a:schemeClr val="tx1"/>
              </a:solidFill>
            </a:endParaRPr>
          </a:p>
        </p:txBody>
      </p:sp>
      <p:sp>
        <p:nvSpPr>
          <p:cNvPr id="110" name="文本框 109"/>
          <p:cNvSpPr txBox="1"/>
          <p:nvPr/>
        </p:nvSpPr>
        <p:spPr>
          <a:xfrm>
            <a:off x="12738698" y="6039909"/>
            <a:ext cx="3968176" cy="4993459"/>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第三阶段可并联或并行办理其他事项</a:t>
            </a:r>
            <a:endParaRPr lang="zh-CN" altLang="en-US" sz="1460" b="1" dirty="0">
              <a:ln>
                <a:noFill/>
              </a:ln>
              <a:solidFill>
                <a:schemeClr val="tx1"/>
              </a:solidFill>
            </a:endParaRPr>
          </a:p>
        </p:txBody>
      </p:sp>
      <p:sp>
        <p:nvSpPr>
          <p:cNvPr id="111" name="文本框 110"/>
          <p:cNvSpPr txBox="1"/>
          <p:nvPr/>
        </p:nvSpPr>
        <p:spPr>
          <a:xfrm>
            <a:off x="8679239" y="6082243"/>
            <a:ext cx="3749228" cy="2914450"/>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第二阶段可并联或并行办理其他事项</a:t>
            </a:r>
            <a:endParaRPr lang="zh-CN" altLang="en-US" sz="1460" b="1" dirty="0">
              <a:ln>
                <a:noFill/>
              </a:ln>
              <a:solidFill>
                <a:schemeClr val="tx1"/>
              </a:solidFill>
            </a:endParaRPr>
          </a:p>
        </p:txBody>
      </p:sp>
      <p:sp>
        <p:nvSpPr>
          <p:cNvPr id="112" name="文本框 111"/>
          <p:cNvSpPr txBox="1"/>
          <p:nvPr/>
        </p:nvSpPr>
        <p:spPr>
          <a:xfrm>
            <a:off x="4584060" y="7227253"/>
            <a:ext cx="3638762" cy="599956"/>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rPr>
              <a:t>风景名胜区内建设活动审批</a:t>
            </a: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3" name="文本框 112"/>
          <p:cNvSpPr txBox="1"/>
          <p:nvPr/>
        </p:nvSpPr>
        <p:spPr>
          <a:xfrm>
            <a:off x="8825865" y="6516370"/>
            <a:ext cx="3453130" cy="89281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sym typeface="+mn-ea"/>
              </a:rPr>
              <a:t>新建</a:t>
            </a:r>
            <a:r>
              <a:rPr lang="zh-CN" altLang="en-US" sz="1250" dirty="0">
                <a:solidFill>
                  <a:schemeClr val="tx1"/>
                </a:solidFill>
                <a:sym typeface="+mn-ea"/>
              </a:rPr>
              <a:t>、扩建、改建建设</a:t>
            </a:r>
            <a:r>
              <a:rPr lang="zh-CN" sz="1250" dirty="0">
                <a:ln>
                  <a:noFill/>
                </a:ln>
                <a:solidFill>
                  <a:schemeClr val="tx1"/>
                </a:solidFill>
                <a:sym typeface="+mn-ea"/>
              </a:rPr>
              <a:t>工程避免</a:t>
            </a:r>
            <a:r>
              <a:rPr lang="zh-CN" altLang="en-US" sz="1250" dirty="0">
                <a:ln>
                  <a:noFill/>
                </a:ln>
                <a:solidFill>
                  <a:schemeClr val="tx1"/>
                </a:solidFill>
                <a:sym typeface="+mn-ea"/>
              </a:rPr>
              <a:t>危害</a:t>
            </a:r>
            <a:r>
              <a:rPr lang="zh-CN" sz="1250" dirty="0">
                <a:ln>
                  <a:noFill/>
                </a:ln>
                <a:solidFill>
                  <a:schemeClr val="tx1"/>
                </a:solidFill>
                <a:sym typeface="+mn-ea"/>
              </a:rPr>
              <a:t>气象探测环境审批</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11</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4" name="文本框 113"/>
          <p:cNvSpPr txBox="1"/>
          <p:nvPr/>
        </p:nvSpPr>
        <p:spPr>
          <a:xfrm>
            <a:off x="12877800" y="6442075"/>
            <a:ext cx="3721735" cy="77279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雷电防护装置设计审核（特定项目）</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7</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5" name="文本框 114"/>
          <p:cNvSpPr txBox="1"/>
          <p:nvPr/>
        </p:nvSpPr>
        <p:spPr>
          <a:xfrm>
            <a:off x="12872720" y="7261225"/>
            <a:ext cx="3721735" cy="79375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sym typeface="+mn-ea"/>
              </a:rPr>
              <a:t>市政设施建设类审批</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6" name="文本框 115"/>
          <p:cNvSpPr txBox="1"/>
          <p:nvPr/>
        </p:nvSpPr>
        <p:spPr>
          <a:xfrm>
            <a:off x="12872720" y="8100060"/>
            <a:ext cx="3721735" cy="73279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sym typeface="+mn-ea"/>
              </a:rPr>
              <a:t>工程建设涉及城市绿地、树木审批</a:t>
            </a:r>
            <a:endParaRPr lang="zh-CN" sz="1250" dirty="0">
              <a:ln>
                <a:noFill/>
              </a:ln>
              <a:solidFill>
                <a:schemeClr val="tx1"/>
              </a:solidFill>
              <a:sym typeface="+mn-ea"/>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7" name="文本框 116"/>
          <p:cNvSpPr txBox="1"/>
          <p:nvPr/>
        </p:nvSpPr>
        <p:spPr>
          <a:xfrm>
            <a:off x="12872085" y="8945245"/>
            <a:ext cx="3722370" cy="73342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sym typeface="+mn-ea"/>
              </a:rPr>
              <a:t>因工程建设需要拆除、改动、迁移供水、排水与污水处理设施审核</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8" name="文本框 117"/>
          <p:cNvSpPr txBox="1"/>
          <p:nvPr/>
        </p:nvSpPr>
        <p:spPr>
          <a:xfrm>
            <a:off x="17075976" y="6426209"/>
            <a:ext cx="3513744" cy="787814"/>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雷电防护装置竣工验收</a:t>
            </a:r>
            <a:r>
              <a:rPr lang="zh-CN" altLang="en-US" sz="1250" dirty="0">
                <a:solidFill>
                  <a:schemeClr val="tx1"/>
                </a:solidFill>
              </a:rPr>
              <a:t>（特定项目）</a:t>
            </a:r>
            <a:endParaRPr lang="zh-CN" altLang="en-US" sz="1250" dirty="0">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9" name="文本框 118"/>
          <p:cNvSpPr txBox="1"/>
          <p:nvPr/>
        </p:nvSpPr>
        <p:spPr>
          <a:xfrm>
            <a:off x="17075314" y="9930031"/>
            <a:ext cx="3514405" cy="824857"/>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50" dirty="0">
                <a:ln>
                  <a:noFill/>
                </a:ln>
                <a:solidFill>
                  <a:schemeClr val="tx1"/>
                </a:solidFill>
              </a:rPr>
              <a:t>市政公用设施接入</a:t>
            </a:r>
            <a:endParaRPr lang="zh-CN" altLang="en-US" sz="1250" dirty="0">
              <a:ln>
                <a:noFill/>
              </a:ln>
              <a:solidFill>
                <a:schemeClr val="tx1"/>
              </a:solidFill>
            </a:endParaRPr>
          </a:p>
        </p:txBody>
      </p:sp>
      <p:sp>
        <p:nvSpPr>
          <p:cNvPr id="120" name="文本框 119"/>
          <p:cNvSpPr txBox="1"/>
          <p:nvPr/>
        </p:nvSpPr>
        <p:spPr>
          <a:xfrm>
            <a:off x="4584065" y="9678670"/>
            <a:ext cx="3637915" cy="61468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rPr>
              <a:t>政府投资项目初步设计审批</a:t>
            </a:r>
            <a:endParaRPr lang="zh-CN" sz="1250" dirty="0">
              <a:ln>
                <a:noFill/>
              </a:ln>
              <a:solidFill>
                <a:schemeClr val="tx1"/>
              </a:solidFill>
            </a:endParaRPr>
          </a:p>
          <a:p>
            <a:pPr algn="ctr">
              <a:lnSpc>
                <a:spcPts val="2000"/>
              </a:lnSpc>
              <a:buClrTx/>
              <a:buSzTx/>
              <a:buNone/>
            </a:pPr>
            <a:r>
              <a:rPr lang="zh-CN" sz="1250" dirty="0">
                <a:ln>
                  <a:noFill/>
                </a:ln>
                <a:solidFill>
                  <a:schemeClr val="tx1"/>
                </a:solidFill>
              </a:rPr>
              <a:t>（审批时限：9个工作日）</a:t>
            </a:r>
            <a:endParaRPr lang="zh-CN" sz="1250" dirty="0">
              <a:ln>
                <a:noFill/>
              </a:ln>
              <a:solidFill>
                <a:schemeClr val="tx1"/>
              </a:solidFill>
            </a:endParaRPr>
          </a:p>
        </p:txBody>
      </p:sp>
      <p:sp>
        <p:nvSpPr>
          <p:cNvPr id="121" name="文本框 120"/>
          <p:cNvSpPr txBox="1"/>
          <p:nvPr/>
        </p:nvSpPr>
        <p:spPr>
          <a:xfrm>
            <a:off x="4460392" y="11233694"/>
            <a:ext cx="12211451" cy="3773041"/>
          </a:xfrm>
          <a:prstGeom prst="rect">
            <a:avLst/>
          </a:prstGeom>
          <a:noFill/>
          <a:ln w="9525" cmpd="sng">
            <a:solidFill>
              <a:schemeClr val="bg1"/>
            </a:solidFill>
            <a:prstDash val="solid"/>
          </a:ln>
        </p:spPr>
        <p:txBody>
          <a:bodyPr wrap="square" bIns="0" rtlCol="0">
            <a:noAutofit/>
          </a:bodyPr>
          <a:lstStyle/>
          <a:p>
            <a:pPr algn="ctr"/>
            <a:r>
              <a:rPr lang="zh-CN" sz="1460" b="1">
                <a:ln>
                  <a:noFill/>
                </a:ln>
                <a:solidFill>
                  <a:schemeClr val="tx1"/>
                </a:solidFill>
              </a:rPr>
              <a:t>第一、二、三阶段可并联或并行办理事项</a:t>
            </a:r>
            <a:endParaRPr lang="zh-CN" sz="1460" b="1">
              <a:ln>
                <a:noFill/>
              </a:ln>
              <a:solidFill>
                <a:schemeClr val="tx1"/>
              </a:solidFill>
            </a:endParaRPr>
          </a:p>
        </p:txBody>
      </p:sp>
      <p:sp>
        <p:nvSpPr>
          <p:cNvPr id="122" name="文本框 121"/>
          <p:cNvSpPr txBox="1"/>
          <p:nvPr/>
        </p:nvSpPr>
        <p:spPr>
          <a:xfrm>
            <a:off x="10133818" y="11621238"/>
            <a:ext cx="6289946" cy="726297"/>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50000"/>
              </a:lnSpc>
            </a:pPr>
            <a:r>
              <a:rPr lang="zh-CN" sz="1250" dirty="0">
                <a:ln>
                  <a:noFill/>
                </a:ln>
                <a:solidFill>
                  <a:schemeClr val="tx1"/>
                </a:solidFill>
              </a:rPr>
              <a:t>建设项目环境影响评价审批</a:t>
            </a:r>
            <a:endParaRPr lang="en-US" altLang="zh-CN" sz="1250" dirty="0">
              <a:ln>
                <a:noFill/>
              </a:ln>
              <a:solidFill>
                <a:schemeClr val="tx1"/>
              </a:solidFill>
            </a:endParaRPr>
          </a:p>
          <a:p>
            <a:pPr algn="ctr">
              <a:lnSpc>
                <a:spcPct val="150000"/>
              </a:lnSpc>
            </a:pPr>
            <a:r>
              <a:rPr lang="zh-CN" altLang="en-US" sz="1250" dirty="0">
                <a:solidFill>
                  <a:schemeClr val="tx1"/>
                </a:solidFill>
                <a:sym typeface="+mn-ea"/>
              </a:rPr>
              <a:t>（审批时限：报告书</a:t>
            </a:r>
            <a:r>
              <a:rPr lang="en-US" altLang="zh-CN" sz="1250" dirty="0">
                <a:solidFill>
                  <a:schemeClr val="tx1"/>
                </a:solidFill>
                <a:sym typeface="+mn-ea"/>
              </a:rPr>
              <a:t>30</a:t>
            </a:r>
            <a:r>
              <a:rPr lang="zh-CN" altLang="en-US" sz="1250" dirty="0">
                <a:solidFill>
                  <a:schemeClr val="tx1"/>
                </a:solidFill>
                <a:sym typeface="+mn-ea"/>
              </a:rPr>
              <a:t>个工作日，报告表20个工作日）</a:t>
            </a:r>
            <a:endParaRPr lang="zh-CN" altLang="en-US" sz="1250" dirty="0">
              <a:solidFill>
                <a:schemeClr val="tx1"/>
              </a:solidFill>
              <a:sym typeface="+mn-ea"/>
            </a:endParaRPr>
          </a:p>
        </p:txBody>
      </p:sp>
      <p:sp>
        <p:nvSpPr>
          <p:cNvPr id="123" name="文本框 122"/>
          <p:cNvSpPr txBox="1"/>
          <p:nvPr/>
        </p:nvSpPr>
        <p:spPr>
          <a:xfrm>
            <a:off x="4625072" y="14100438"/>
            <a:ext cx="5286491" cy="75011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生产建设项目水土保持方案审批</a:t>
            </a: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4" name="文本框 123"/>
          <p:cNvSpPr txBox="1"/>
          <p:nvPr/>
        </p:nvSpPr>
        <p:spPr>
          <a:xfrm>
            <a:off x="10133156" y="14100438"/>
            <a:ext cx="6291269" cy="75011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节能审查</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5" name="文本框 124"/>
          <p:cNvSpPr txBox="1"/>
          <p:nvPr/>
        </p:nvSpPr>
        <p:spPr>
          <a:xfrm>
            <a:off x="1007476" y="15406742"/>
            <a:ext cx="19877260" cy="1662430"/>
          </a:xfrm>
          <a:prstGeom prst="rect">
            <a:avLst/>
          </a:prstGeom>
          <a:noFill/>
        </p:spPr>
        <p:txBody>
          <a:bodyPr wrap="square" rtlCol="0">
            <a:spAutoFit/>
          </a:bodyPr>
          <a:lstStyle/>
          <a:p>
            <a:r>
              <a:rPr lang="zh-CN" altLang="en-US" sz="1460" dirty="0">
                <a:solidFill>
                  <a:schemeClr val="tx1"/>
                </a:solidFill>
              </a:rPr>
              <a:t>注：</a:t>
            </a:r>
            <a:r>
              <a:rPr lang="en-US" altLang="zh-CN" sz="1460" dirty="0">
                <a:solidFill>
                  <a:schemeClr val="tx1"/>
                </a:solidFill>
              </a:rPr>
              <a:t>1</a:t>
            </a:r>
            <a:r>
              <a:rPr lang="zh-CN" altLang="en-US" sz="1460" dirty="0">
                <a:solidFill>
                  <a:schemeClr val="tx1"/>
                </a:solidFill>
              </a:rPr>
              <a:t>、该类型不含涉及</a:t>
            </a:r>
            <a:r>
              <a:rPr lang="en-US" altLang="zh-CN" sz="1460" dirty="0">
                <a:solidFill>
                  <a:schemeClr val="tx1"/>
                </a:solidFill>
              </a:rPr>
              <a:t>《</a:t>
            </a:r>
            <a:r>
              <a:rPr lang="zh-CN" altLang="en-US" sz="1460" dirty="0">
                <a:solidFill>
                  <a:schemeClr val="tx1"/>
                </a:solidFill>
              </a:rPr>
              <a:t>建设工程消防设计审查验收管理暂行规定》（中华人民共和国住房和城乡建设部令第51号）第十七条规定情形的工程建设项目。地质灾害危险性评估、地震安全性评价等强制性评估和中介事项，建设单位可根据工程项目实际情况，在相应阶段自行办理。</a:t>
            </a:r>
            <a:endParaRPr lang="zh-CN" altLang="en-US" sz="1460" dirty="0">
              <a:solidFill>
                <a:schemeClr val="tx1"/>
              </a:solidFill>
            </a:endParaRPr>
          </a:p>
          <a:p>
            <a:r>
              <a:rPr lang="en-US" altLang="zh-CN" sz="1460" dirty="0">
                <a:solidFill>
                  <a:schemeClr val="tx1"/>
                </a:solidFill>
              </a:rPr>
              <a:t>2</a:t>
            </a:r>
            <a:r>
              <a:rPr lang="zh-CN" altLang="en-US" sz="1460" dirty="0">
                <a:solidFill>
                  <a:schemeClr val="tx1"/>
                </a:solidFill>
              </a:rPr>
              <a:t>、虚线框内的事项实行并联审批。</a:t>
            </a:r>
            <a:endParaRPr lang="en-US" altLang="zh-CN" sz="1460" dirty="0">
              <a:solidFill>
                <a:schemeClr val="tx1"/>
              </a:solidFill>
            </a:endParaRPr>
          </a:p>
          <a:p>
            <a:r>
              <a:rPr lang="en-US" altLang="zh-CN" sz="1460" dirty="0">
                <a:solidFill>
                  <a:schemeClr val="tx1"/>
                </a:solidFill>
              </a:rPr>
              <a:t>3</a:t>
            </a:r>
            <a:r>
              <a:rPr lang="zh-CN" altLang="en-US" sz="1460" dirty="0">
                <a:solidFill>
                  <a:schemeClr val="tx1"/>
                </a:solidFill>
              </a:rPr>
              <a:t>、审批时限自受理之日起计算。行政审批、备案和依法由政府组织、委托或购买服务的技术审查、中介服务均计入相应审批事项的审批时限；市政公用服务报装办理时间计入审批总时限。</a:t>
            </a:r>
            <a:endParaRPr lang="zh-CN" altLang="en-US" sz="1460" dirty="0">
              <a:solidFill>
                <a:schemeClr val="tx1"/>
              </a:solidFill>
            </a:endParaRPr>
          </a:p>
          <a:p>
            <a:r>
              <a:rPr lang="en-US" altLang="zh-CN" sz="1460" dirty="0">
                <a:solidFill>
                  <a:schemeClr val="tx1"/>
                </a:solidFill>
                <a:sym typeface="+mn-ea"/>
              </a:rPr>
              <a:t>4</a:t>
            </a:r>
            <a:r>
              <a:rPr lang="zh-CN" altLang="en-US" sz="1460" dirty="0">
                <a:solidFill>
                  <a:schemeClr val="tx1"/>
                </a:solidFill>
                <a:sym typeface="+mn-ea"/>
              </a:rPr>
              <a:t>、施工图审查、施工许可证分两阶段办理时，“±0.00以下”阶段施工图设计文件审查审批时限为8+2个工作日，核发建筑工程施工许可证审批时限为2个工作日；“±0.00以上”阶段施工图设计文件审查审批时限为10+5个工作日，核发建筑工程施工许可证审批时限为2个工作日。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+5个工作日，核发建筑工程施工许可证审批时限为2个工作日。</a:t>
            </a:r>
            <a:endParaRPr lang="zh-CN" altLang="en-US" sz="1460" dirty="0">
              <a:solidFill>
                <a:schemeClr val="tx1"/>
              </a:solidFill>
              <a:sym typeface="+mn-ea"/>
            </a:endParaRPr>
          </a:p>
        </p:txBody>
      </p:sp>
      <p:sp>
        <p:nvSpPr>
          <p:cNvPr id="126" name="文本框 125"/>
          <p:cNvSpPr txBox="1"/>
          <p:nvPr/>
        </p:nvSpPr>
        <p:spPr>
          <a:xfrm>
            <a:off x="4584060" y="6496325"/>
            <a:ext cx="3638762" cy="63766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建设项目压覆重要矿产资源审批</a:t>
            </a: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7" name="文本框 126"/>
          <p:cNvSpPr txBox="1"/>
          <p:nvPr/>
        </p:nvSpPr>
        <p:spPr>
          <a:xfrm>
            <a:off x="4625072" y="11621238"/>
            <a:ext cx="5287153" cy="726297"/>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航道</a:t>
            </a:r>
            <a:r>
              <a:rPr lang="zh-CN" sz="1250" dirty="0">
                <a:ln>
                  <a:noFill/>
                </a:ln>
                <a:solidFill>
                  <a:schemeClr val="tx1"/>
                </a:solidFill>
                <a:sym typeface="+mn-ea"/>
              </a:rPr>
              <a:t>通航条件影响评价审核</a:t>
            </a: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8" name="文本框 127"/>
          <p:cNvSpPr txBox="1"/>
          <p:nvPr/>
        </p:nvSpPr>
        <p:spPr>
          <a:xfrm>
            <a:off x="17060762" y="8146039"/>
            <a:ext cx="3528958" cy="824857"/>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城镇排水与污水处理设施竣工验收备案</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9" name="文本框 128"/>
          <p:cNvSpPr txBox="1"/>
          <p:nvPr/>
        </p:nvSpPr>
        <p:spPr>
          <a:xfrm>
            <a:off x="17075976" y="9046303"/>
            <a:ext cx="3513744" cy="824857"/>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燃气设施建设工程竣工验收备案</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0" name="文本框 129"/>
          <p:cNvSpPr txBox="1"/>
          <p:nvPr/>
        </p:nvSpPr>
        <p:spPr>
          <a:xfrm>
            <a:off x="5091736" y="2139865"/>
            <a:ext cx="2774863" cy="3088335"/>
          </a:xfrm>
          <a:prstGeom prst="rect">
            <a:avLst/>
          </a:prstGeom>
          <a:noFill/>
          <a:ln w="9525" cmpd="sng">
            <a:solidFill>
              <a:srgbClr val="000000"/>
            </a:solidFill>
            <a:prstDash val="solid"/>
          </a:ln>
        </p:spPr>
        <p:txBody>
          <a:bodyPr wrap="square" bIns="0" rtlCol="0">
            <a:noAutofit/>
          </a:bodyPr>
          <a:lstStyle/>
          <a:p>
            <a:endParaRPr lang="en-US" altLang="zh-CN" sz="1250">
              <a:ln>
                <a:noFill/>
              </a:ln>
              <a:solidFill>
                <a:schemeClr val="tx1"/>
              </a:solidFill>
            </a:endParaRPr>
          </a:p>
        </p:txBody>
      </p:sp>
      <p:sp>
        <p:nvSpPr>
          <p:cNvPr id="131" name="文本框 130"/>
          <p:cNvSpPr txBox="1"/>
          <p:nvPr/>
        </p:nvSpPr>
        <p:spPr>
          <a:xfrm>
            <a:off x="5262032" y="4377545"/>
            <a:ext cx="2455735" cy="790398"/>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rPr>
              <a:t>建设用地规划许可证核发</a:t>
            </a:r>
            <a:endParaRPr lang="en-US" alt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3</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32" name="文本框 131"/>
          <p:cNvSpPr txBox="1"/>
          <p:nvPr/>
        </p:nvSpPr>
        <p:spPr>
          <a:xfrm>
            <a:off x="5262032" y="2888949"/>
            <a:ext cx="2455735" cy="605413"/>
          </a:xfrm>
          <a:prstGeom prst="rect">
            <a:avLst/>
          </a:prstGeom>
          <a:solidFill>
            <a:schemeClr val="bg1"/>
          </a:solidFill>
          <a:ln w="9525" cmpd="sng">
            <a:solidFill>
              <a:schemeClr val="tx1"/>
            </a:solidFill>
            <a:prstDash val="solid"/>
          </a:ln>
        </p:spPr>
        <p:txBody>
          <a:bodyPr wrap="square" rtlCol="0" anchor="ctr" anchorCtr="0">
            <a:noAutofit/>
          </a:bodyPr>
          <a:lstStyle/>
          <a:p>
            <a:pPr algn="ctr"/>
            <a:r>
              <a:rPr lang="zh-CN" altLang="en-US" sz="1250" dirty="0">
                <a:solidFill>
                  <a:schemeClr val="tx1"/>
                </a:solidFill>
                <a:sym typeface="+mn-ea"/>
              </a:rPr>
              <a:t>建设项目用地预审与选址意见书（审批时限：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33" name="文本框 132"/>
          <p:cNvSpPr txBox="1"/>
          <p:nvPr/>
        </p:nvSpPr>
        <p:spPr>
          <a:xfrm>
            <a:off x="5262032" y="3599266"/>
            <a:ext cx="2455735" cy="673377"/>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sym typeface="+mn-ea"/>
              </a:rPr>
              <a:t>政府投资项目</a:t>
            </a:r>
            <a:endParaRPr lang="zh-CN" altLang="en-US" sz="1250" dirty="0">
              <a:ln>
                <a:noFill/>
              </a:ln>
              <a:solidFill>
                <a:schemeClr val="tx1"/>
              </a:solidFill>
            </a:endParaRPr>
          </a:p>
          <a:p>
            <a:pPr algn="ctr"/>
            <a:r>
              <a:rPr lang="zh-CN" altLang="en-US" sz="1250" dirty="0">
                <a:ln>
                  <a:noFill/>
                </a:ln>
                <a:solidFill>
                  <a:schemeClr val="tx1"/>
                </a:solidFill>
                <a:sym typeface="+mn-ea"/>
              </a:rPr>
              <a:t>可行性研究报告审批</a:t>
            </a:r>
            <a:endParaRPr lang="en-US" altLang="zh-CN" sz="1250" dirty="0">
              <a:ln>
                <a:noFill/>
              </a:ln>
              <a:solidFill>
                <a:schemeClr val="tx1"/>
              </a:solidFill>
              <a:sym typeface="+mn-ea"/>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4" name="文本框 133"/>
          <p:cNvSpPr txBox="1"/>
          <p:nvPr/>
        </p:nvSpPr>
        <p:spPr>
          <a:xfrm>
            <a:off x="4625072" y="12443449"/>
            <a:ext cx="5287153" cy="693224"/>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洪水影响评价审批</a:t>
            </a: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5" name="文本框 134"/>
          <p:cNvSpPr txBox="1"/>
          <p:nvPr/>
        </p:nvSpPr>
        <p:spPr>
          <a:xfrm>
            <a:off x="4625072" y="13241159"/>
            <a:ext cx="5286491" cy="75011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rPr>
              <a:t>建设工程文物保护和考古许可</a:t>
            </a: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6" name="文本框 135"/>
          <p:cNvSpPr txBox="1"/>
          <p:nvPr/>
        </p:nvSpPr>
        <p:spPr>
          <a:xfrm>
            <a:off x="10133818" y="13240523"/>
            <a:ext cx="6272747" cy="75011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占用农业灌溉</a:t>
            </a:r>
            <a:r>
              <a:rPr lang="zh-CN" altLang="en-US" sz="1250" dirty="0">
                <a:ln>
                  <a:noFill/>
                </a:ln>
                <a:solidFill>
                  <a:schemeClr val="tx1"/>
                </a:solidFill>
              </a:rPr>
              <a:t>水源</a:t>
            </a:r>
            <a:r>
              <a:rPr lang="zh-CN" sz="1250" dirty="0">
                <a:ln>
                  <a:noFill/>
                </a:ln>
                <a:solidFill>
                  <a:schemeClr val="tx1"/>
                </a:solidFill>
              </a:rPr>
              <a:t>、灌排工程设施审批</a:t>
            </a: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7" name="文本框 136"/>
          <p:cNvSpPr txBox="1"/>
          <p:nvPr/>
        </p:nvSpPr>
        <p:spPr>
          <a:xfrm>
            <a:off x="4583430" y="10455910"/>
            <a:ext cx="3639820" cy="57721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rPr>
              <a:t>涉及国家安全事项的建设项目审批</a:t>
            </a:r>
            <a:endParaRPr lang="en-US" altLang="zh-CN" sz="1250" dirty="0">
              <a:ln>
                <a:noFill/>
              </a:ln>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8" name="文本框 133"/>
          <p:cNvSpPr txBox="1"/>
          <p:nvPr/>
        </p:nvSpPr>
        <p:spPr>
          <a:xfrm>
            <a:off x="17060762" y="7304645"/>
            <a:ext cx="3528958" cy="75011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rPr>
              <a:t>涉及国家安全事项的建设项目审批</a:t>
            </a:r>
            <a:endParaRPr lang="zh-CN" sz="1250" dirty="0">
              <a:ln>
                <a:noFill/>
              </a:ln>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8</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9" name="文本框 85"/>
          <p:cNvSpPr txBox="1"/>
          <p:nvPr/>
        </p:nvSpPr>
        <p:spPr>
          <a:xfrm>
            <a:off x="10133818" y="12427573"/>
            <a:ext cx="6272086" cy="693224"/>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solidFill>
                  <a:schemeClr val="tx1"/>
                </a:solidFill>
                <a:sym typeface="+mn-ea"/>
              </a:rPr>
              <a:t>跨越、穿越公路修建桥梁、渡槽或者架设、埋设管线（道）、电缆等设施审批（审批时限：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0" name="文本框 76"/>
          <p:cNvSpPr txBox="1"/>
          <p:nvPr/>
        </p:nvSpPr>
        <p:spPr>
          <a:xfrm>
            <a:off x="8825865" y="9679305"/>
            <a:ext cx="3180080" cy="61404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solidFill>
                  <a:schemeClr val="tx1"/>
                </a:solidFill>
              </a:rPr>
              <a:t> </a:t>
            </a:r>
            <a:r>
              <a:rPr lang="zh-CN" sz="1250" dirty="0">
                <a:ln>
                  <a:noFill/>
                </a:ln>
                <a:solidFill>
                  <a:schemeClr val="tx1"/>
                </a:solidFill>
              </a:rPr>
              <a:t>政府投资项目初步设计概算审批</a:t>
            </a:r>
            <a:endParaRPr lang="zh-CN" sz="1250" dirty="0">
              <a:ln>
                <a:noFill/>
              </a:ln>
              <a:solidFill>
                <a:schemeClr val="tx1"/>
              </a:solidFill>
            </a:endParaRPr>
          </a:p>
          <a:p>
            <a:pPr algn="ctr">
              <a:lnSpc>
                <a:spcPts val="2000"/>
              </a:lnSpc>
              <a:buClrTx/>
              <a:buSzTx/>
              <a:buNone/>
            </a:pPr>
            <a:r>
              <a:rPr lang="zh-CN" sz="1250" dirty="0">
                <a:ln>
                  <a:noFill/>
                </a:ln>
                <a:solidFill>
                  <a:schemeClr val="tx1"/>
                </a:solidFill>
              </a:rPr>
              <a:t>（审批时限：10个工作日）</a:t>
            </a:r>
            <a:endParaRPr lang="zh-CN" sz="1250" dirty="0">
              <a:ln>
                <a:noFill/>
              </a:ln>
              <a:solidFill>
                <a:schemeClr val="tx1"/>
              </a:solidFill>
            </a:endParaRPr>
          </a:p>
        </p:txBody>
      </p:sp>
      <p:sp>
        <p:nvSpPr>
          <p:cNvPr id="141" name="文本框 18"/>
          <p:cNvSpPr txBox="1"/>
          <p:nvPr/>
        </p:nvSpPr>
        <p:spPr>
          <a:xfrm>
            <a:off x="5262032" y="2219201"/>
            <a:ext cx="2455735" cy="562512"/>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50" dirty="0">
                <a:solidFill>
                  <a:schemeClr val="tx1"/>
                </a:solidFill>
                <a:sym typeface="+mn-ea"/>
              </a:rPr>
              <a:t>政府投资项目建议书审批</a:t>
            </a:r>
            <a:endParaRPr lang="en-US" altLang="zh-CN" sz="1250" dirty="0">
              <a:solidFill>
                <a:schemeClr val="tx1"/>
              </a:solidFill>
              <a:sym typeface="+mn-ea"/>
            </a:endParaRPr>
          </a:p>
          <a:p>
            <a:pPr algn="ctr">
              <a:lnSpc>
                <a:spcPts val="1600"/>
              </a:lnSpc>
            </a:pPr>
            <a:r>
              <a:rPr lang="zh-CN" altLang="en-US" sz="1250" dirty="0">
                <a:solidFill>
                  <a:schemeClr val="tx1"/>
                </a:solidFill>
                <a:sym typeface="+mn-ea"/>
              </a:rPr>
              <a:t>（审批时限：</a:t>
            </a:r>
            <a:r>
              <a:rPr lang="en-US" altLang="zh-CN" sz="1250" dirty="0">
                <a:solidFill>
                  <a:schemeClr val="tx1"/>
                </a:solidFill>
                <a:sym typeface="+mn-ea"/>
              </a:rPr>
              <a:t>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2" name="文本框 58"/>
          <p:cNvSpPr txBox="1"/>
          <p:nvPr>
            <p:custDataLst>
              <p:tags r:id="rId10"/>
            </p:custDataLst>
          </p:nvPr>
        </p:nvSpPr>
        <p:spPr>
          <a:xfrm>
            <a:off x="13298983" y="2137879"/>
            <a:ext cx="3051065" cy="3075068"/>
          </a:xfrm>
          <a:prstGeom prst="rect">
            <a:avLst/>
          </a:prstGeom>
          <a:noFill/>
          <a:ln w="9525" cmpd="sng">
            <a:solidFill>
              <a:srgbClr val="000000"/>
            </a:solidFill>
            <a:prstDash val="solid"/>
          </a:ln>
        </p:spPr>
        <p:txBody>
          <a:bodyPr wrap="square" bIns="0" rtlCol="0">
            <a:noAutofit/>
          </a:bodyPr>
          <a:lstStyle/>
          <a:p>
            <a:endParaRPr lang="en-US" altLang="zh-CN" sz="1250">
              <a:ln>
                <a:noFill/>
              </a:ln>
              <a:solidFill>
                <a:schemeClr val="tx1"/>
              </a:solidFill>
            </a:endParaRPr>
          </a:p>
        </p:txBody>
      </p:sp>
      <p:sp>
        <p:nvSpPr>
          <p:cNvPr id="143" name="文本框 64"/>
          <p:cNvSpPr txBox="1"/>
          <p:nvPr/>
        </p:nvSpPr>
        <p:spPr>
          <a:xfrm>
            <a:off x="13447816" y="4079607"/>
            <a:ext cx="2753400" cy="901776"/>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50" dirty="0" smtClean="0">
                <a:solidFill>
                  <a:schemeClr val="tx1"/>
                </a:solidFill>
                <a:latin typeface="等线" panose="02010600030101010101" charset="-122"/>
                <a:ea typeface="等线" panose="02010600030101010101" charset="-122"/>
                <a:cs typeface="等线" panose="02010600030101010101" charset="-122"/>
                <a:sym typeface="+mn-ea"/>
              </a:rPr>
              <a:t>建设工程质量安全监督手续和人防工程质量监督手续并核发建筑工程施工许可证</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4" name="文本框 105"/>
          <p:cNvSpPr txBox="1"/>
          <p:nvPr/>
        </p:nvSpPr>
        <p:spPr>
          <a:xfrm>
            <a:off x="13447816" y="2302876"/>
            <a:ext cx="2753400" cy="1520190"/>
          </a:xfrm>
          <a:prstGeom prst="rect">
            <a:avLst/>
          </a:prstGeom>
          <a:solidFill>
            <a:schemeClr val="bg1"/>
          </a:solidFill>
          <a:ln w="9525" cmpd="sng">
            <a:solidFill>
              <a:srgbClr val="000000"/>
            </a:solidFill>
            <a:prstDash val="dash"/>
          </a:ln>
        </p:spPr>
        <p:txBody>
          <a:bodyPr wrap="square" bIns="0" rtlCol="0" anchor="ctr" anchorCtr="0">
            <a:spAutoFit/>
          </a:bodyPr>
          <a:lstStyle/>
          <a:p>
            <a:pPr algn="ctr">
              <a:lnSpc>
                <a:spcPts val="2000"/>
              </a:lnSpc>
              <a:buClrTx/>
              <a:buSzTx/>
              <a:buNone/>
            </a:pPr>
            <a:r>
              <a:rPr lang="zh-CN" sz="1250" dirty="0">
                <a:ln>
                  <a:noFill/>
                </a:ln>
                <a:solidFill>
                  <a:schemeClr val="tx1"/>
                </a:solidFill>
                <a:sym typeface="+mn-ea"/>
              </a:rPr>
              <a:t>施工图设计文件审查（多图联审，</a:t>
            </a:r>
            <a:endParaRPr lang="en-US" altLang="zh-CN" sz="1250" dirty="0">
              <a:ln>
                <a:noFill/>
              </a:ln>
              <a:solidFill>
                <a:schemeClr val="tx1"/>
              </a:solidFill>
              <a:sym typeface="+mn-ea"/>
            </a:endParaRPr>
          </a:p>
          <a:p>
            <a:pPr algn="ctr">
              <a:lnSpc>
                <a:spcPts val="2000"/>
              </a:lnSpc>
              <a:buClrTx/>
              <a:buSzTx/>
              <a:buNone/>
            </a:pPr>
            <a:r>
              <a:rPr lang="zh-CN" sz="1250" dirty="0">
                <a:ln>
                  <a:noFill/>
                </a:ln>
                <a:solidFill>
                  <a:schemeClr val="tx1"/>
                </a:solidFill>
                <a:sym typeface="+mn-ea"/>
              </a:rPr>
              <a:t>含消防、人防等）</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13+5</a:t>
            </a:r>
            <a:r>
              <a:rPr lang="zh-CN" altLang="en-US" sz="1250" dirty="0">
                <a:solidFill>
                  <a:schemeClr val="tx1"/>
                </a:solidFill>
                <a:sym typeface="+mn-ea"/>
              </a:rPr>
              <a:t>个工作日）</a:t>
            </a:r>
            <a:endParaRPr lang="en-US" altLang="zh-CN" sz="1250" dirty="0">
              <a:solidFill>
                <a:schemeClr val="tx1"/>
              </a:solidFill>
              <a:sym typeface="+mn-ea"/>
            </a:endParaRPr>
          </a:p>
          <a:p>
            <a:pPr algn="ctr"/>
            <a:endParaRPr lang="en-US" altLang="zh-CN" sz="1250" dirty="0">
              <a:solidFill>
                <a:schemeClr val="tx1"/>
              </a:solidFill>
              <a:sym typeface="+mn-ea"/>
            </a:endParaRPr>
          </a:p>
          <a:p>
            <a:pPr algn="ctr">
              <a:lnSpc>
                <a:spcPts val="2000"/>
              </a:lnSpc>
            </a:pPr>
            <a:r>
              <a:rPr lang="zh-CN" altLang="en-US" sz="1250" dirty="0">
                <a:solidFill>
                  <a:schemeClr val="tx1"/>
                </a:solidFill>
                <a:sym typeface="+mn-ea"/>
              </a:rPr>
              <a:t>招标上限值评审</a:t>
            </a:r>
            <a:endParaRPr lang="en-US" altLang="zh-CN" sz="1250" dirty="0">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17</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145" name="直接连接符 144"/>
          <p:cNvCxnSpPr/>
          <p:nvPr/>
        </p:nvCxnSpPr>
        <p:spPr>
          <a:xfrm rot="10800000" flipH="1">
            <a:off x="13447816" y="3186613"/>
            <a:ext cx="2753400" cy="1654"/>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146" name="文本框 97"/>
          <p:cNvSpPr txBox="1"/>
          <p:nvPr/>
        </p:nvSpPr>
        <p:spPr>
          <a:xfrm>
            <a:off x="8825865" y="7527290"/>
            <a:ext cx="3453130" cy="70612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rPr>
              <a:t>城市地下空间开发利用中人防工程报建审批</a:t>
            </a:r>
            <a:endParaRPr lang="zh-CN" altLang="en-US" sz="1250" dirty="0">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47" name="文本框 146"/>
          <p:cNvSpPr txBox="1"/>
          <p:nvPr/>
        </p:nvSpPr>
        <p:spPr>
          <a:xfrm>
            <a:off x="4584060" y="7920476"/>
            <a:ext cx="3638762" cy="100147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sym typeface="+mn-ea"/>
              </a:rPr>
              <a:t>建设项目使用林地（含临时使用）及在森林和野生动物类型自然保护区或森林公园建设审批（核</a:t>
            </a:r>
            <a:r>
              <a:rPr lang="en-US" altLang="zh-CN" sz="1250" dirty="0">
                <a:solidFill>
                  <a:schemeClr val="tx1"/>
                </a:solidFill>
                <a:sym typeface="+mn-ea"/>
              </a:rPr>
              <a:t>)</a:t>
            </a:r>
            <a:r>
              <a:rPr lang="zh-CN" altLang="en-US" sz="1250" dirty="0">
                <a:solidFill>
                  <a:schemeClr val="tx1"/>
                </a:solidFill>
                <a:sym typeface="+mn-ea"/>
              </a:rPr>
              <a:t>（审批时限：13个工作日）</a:t>
            </a:r>
            <a:endParaRPr lang="zh-CN" altLang="en-US" sz="1250" dirty="0">
              <a:solidFill>
                <a:schemeClr val="tx1"/>
              </a:solidFill>
              <a:sym typeface="+mn-ea"/>
            </a:endParaRPr>
          </a:p>
        </p:txBody>
      </p:sp>
      <p:sp>
        <p:nvSpPr>
          <p:cNvPr id="148" name="文本框 147"/>
          <p:cNvSpPr txBox="1"/>
          <p:nvPr/>
        </p:nvSpPr>
        <p:spPr>
          <a:xfrm>
            <a:off x="729615" y="2247265"/>
            <a:ext cx="2888615" cy="715010"/>
          </a:xfrm>
          <a:prstGeom prst="rect">
            <a:avLst/>
          </a:prstGeom>
          <a:solidFill>
            <a:schemeClr val="bg1"/>
          </a:solidFill>
          <a:ln w="9525" cmpd="sng">
            <a:solidFill>
              <a:schemeClr val="tx1"/>
            </a:solidFill>
            <a:prstDash val="solid"/>
          </a:ln>
        </p:spPr>
        <p:txBody>
          <a:bodyPr wrap="square" bIns="0" rtlCol="0">
            <a:noAutofit/>
          </a:bodyPr>
          <a:lstStyle/>
          <a:p>
            <a:pPr>
              <a:lnSpc>
                <a:spcPts val="1600"/>
              </a:lnSpc>
            </a:pPr>
            <a:r>
              <a:rPr lang="zh-CN" altLang="en-US" sz="1250" dirty="0">
                <a:solidFill>
                  <a:schemeClr val="tx1"/>
                </a:solidFill>
              </a:rPr>
              <a:t>各类开发区、工业园区、新区等推行</a:t>
            </a:r>
            <a:r>
              <a:rPr lang="zh-CN" altLang="en-US" sz="1250" dirty="0">
                <a:ln>
                  <a:noFill/>
                </a:ln>
                <a:solidFill>
                  <a:schemeClr val="tx1"/>
                </a:solidFill>
              </a:rPr>
              <a:t>区域评估，并将区域评估有关要求落实到地块上。</a:t>
            </a:r>
            <a:endParaRPr lang="zh-CN" altLang="en-US" sz="1250" dirty="0">
              <a:ln>
                <a:noFill/>
              </a:ln>
              <a:solidFill>
                <a:schemeClr val="tx1"/>
              </a:solidFill>
            </a:endParaRPr>
          </a:p>
        </p:txBody>
      </p:sp>
      <p:sp>
        <p:nvSpPr>
          <p:cNvPr id="149" name="文本框 148"/>
          <p:cNvSpPr txBox="1"/>
          <p:nvPr/>
        </p:nvSpPr>
        <p:spPr>
          <a:xfrm>
            <a:off x="734695" y="4185285"/>
            <a:ext cx="2882900" cy="860425"/>
          </a:xfrm>
          <a:prstGeom prst="rect">
            <a:avLst/>
          </a:prstGeom>
          <a:solidFill>
            <a:schemeClr val="bg1"/>
          </a:solidFill>
          <a:ln w="0" cmpd="sng">
            <a:solidFill>
              <a:srgbClr val="000000"/>
            </a:solidFill>
            <a:prstDash val="solid"/>
          </a:ln>
        </p:spPr>
        <p:txBody>
          <a:bodyPr wrap="square" rtlCol="0">
            <a:spAutoFit/>
          </a:bodyPr>
          <a:lstStyle/>
          <a:p>
            <a:r>
              <a:rPr lang="zh-CN" altLang="en-US" sz="1250" dirty="0">
                <a:ln>
                  <a:noFill/>
                </a:ln>
                <a:solidFill>
                  <a:schemeClr val="tx1"/>
                </a:solidFill>
              </a:rPr>
              <a:t>推行“用地清单制+告知承诺制”，将规划条件、管理要求及经济指标等要求统一落实到地块上，并作为土地划拨或挂牌出让条件。</a:t>
            </a:r>
            <a:endParaRPr lang="zh-CN" altLang="en-US" sz="1250" dirty="0">
              <a:ln>
                <a:noFill/>
              </a:ln>
              <a:solidFill>
                <a:schemeClr val="tx1"/>
              </a:solidFill>
            </a:endParaRPr>
          </a:p>
        </p:txBody>
      </p:sp>
      <p:cxnSp>
        <p:nvCxnSpPr>
          <p:cNvPr id="150" name="直接连接符 149"/>
          <p:cNvCxnSpPr/>
          <p:nvPr/>
        </p:nvCxnSpPr>
        <p:spPr>
          <a:xfrm>
            <a:off x="4395541" y="1344774"/>
            <a:ext cx="2646" cy="13875304"/>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1" name="直接连接符 150"/>
          <p:cNvCxnSpPr/>
          <p:nvPr>
            <p:custDataLst>
              <p:tags r:id="rId11"/>
            </p:custDataLst>
          </p:nvPr>
        </p:nvCxnSpPr>
        <p:spPr>
          <a:xfrm>
            <a:off x="742064" y="11141613"/>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2" name="直接连接符 151"/>
          <p:cNvCxnSpPr/>
          <p:nvPr/>
        </p:nvCxnSpPr>
        <p:spPr>
          <a:xfrm>
            <a:off x="8488735" y="1356019"/>
            <a:ext cx="2646" cy="772005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3" name="直接连接符 152"/>
          <p:cNvCxnSpPr/>
          <p:nvPr/>
        </p:nvCxnSpPr>
        <p:spPr>
          <a:xfrm>
            <a:off x="12679827" y="1344774"/>
            <a:ext cx="2646" cy="975021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4" name="直接连接符 153"/>
          <p:cNvCxnSpPr/>
          <p:nvPr/>
        </p:nvCxnSpPr>
        <p:spPr>
          <a:xfrm>
            <a:off x="16800142" y="1405630"/>
            <a:ext cx="2646" cy="13875304"/>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5" name="直接连接符 154"/>
          <p:cNvCxnSpPr/>
          <p:nvPr>
            <p:custDataLst>
              <p:tags r:id="rId12"/>
            </p:custDataLst>
          </p:nvPr>
        </p:nvCxnSpPr>
        <p:spPr>
          <a:xfrm>
            <a:off x="781753" y="15295238"/>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6" name="直接连接符 155"/>
          <p:cNvCxnSpPr/>
          <p:nvPr/>
        </p:nvCxnSpPr>
        <p:spPr>
          <a:xfrm>
            <a:off x="12394732" y="5342717"/>
            <a:ext cx="47923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接箭头连接符 156"/>
          <p:cNvCxnSpPr/>
          <p:nvPr/>
        </p:nvCxnSpPr>
        <p:spPr>
          <a:xfrm flipV="1">
            <a:off x="17171228" y="2682934"/>
            <a:ext cx="0" cy="26670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8" name="文本框 157"/>
          <p:cNvSpPr txBox="1"/>
          <p:nvPr/>
        </p:nvSpPr>
        <p:spPr>
          <a:xfrm>
            <a:off x="9376410" y="2287905"/>
            <a:ext cx="2440940" cy="1649095"/>
          </a:xfrm>
          <a:prstGeom prst="rect">
            <a:avLst/>
          </a:prstGeom>
          <a:solidFill>
            <a:schemeClr val="bg1"/>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建设工程规划类许可证核发</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（组织相关部门并联审查修建性详细规划、总平面图、建设工程设计方案，审批时限：</a:t>
            </a:r>
            <a:r>
              <a:rPr lang="en-US" altLang="zh-CN" sz="1250" dirty="0">
                <a:ln>
                  <a:noFill/>
                </a:ln>
                <a:solidFill>
                  <a:schemeClr val="tx1"/>
                </a:solidFill>
                <a:latin typeface="等线" panose="02010600030101010101" charset="-122"/>
                <a:ea typeface="等线" panose="02010600030101010101" charset="-122"/>
                <a:cs typeface="等线" panose="02010600030101010101" charset="-122"/>
                <a:sym typeface="+mn-ea"/>
              </a:rPr>
              <a:t>14</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个工作日；核发建筑工程规划许可证：</a:t>
            </a:r>
            <a:r>
              <a:rPr lang="en-US" altLang="zh-CN" sz="1250" dirty="0">
                <a:ln>
                  <a:noFill/>
                </a:ln>
                <a:solidFill>
                  <a:schemeClr val="tx1"/>
                </a:solidFill>
                <a:latin typeface="等线" panose="02010600030101010101" charset="-122"/>
                <a:ea typeface="等线" panose="02010600030101010101" charset="-122"/>
                <a:cs typeface="等线" panose="02010600030101010101" charset="-122"/>
                <a:sym typeface="+mn-ea"/>
              </a:rPr>
              <a:t>3</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个工作日）</a:t>
            </a:r>
            <a:endParaRPr lang="en-US" altLang="zh-CN" sz="125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250" dirty="0">
                <a:solidFill>
                  <a:schemeClr val="tx1"/>
                </a:solidFill>
                <a:latin typeface="等线" panose="02010600030101010101" charset="-122"/>
                <a:ea typeface="等线" panose="02010600030101010101" charset="-122"/>
                <a:cs typeface="等线" panose="02010600030101010101" charset="-122"/>
                <a:sym typeface="+mn-ea"/>
              </a:rPr>
              <a:t>14+3 </a:t>
            </a: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工作日）</a:t>
            </a:r>
            <a:endParaRPr lang="zh-CN" altLang="en-US" sz="1250" dirty="0">
              <a:ln>
                <a:noFill/>
              </a:ln>
              <a:solidFill>
                <a:schemeClr val="tx1"/>
              </a:solidFill>
              <a:effectLst>
                <a:glow rad="228600">
                  <a:schemeClr val="accent4">
                    <a:satMod val="175000"/>
                    <a:alpha val="40000"/>
                  </a:schemeClr>
                </a:glow>
              </a:effectLst>
              <a:latin typeface="等线" panose="02010600030101010101" charset="-122"/>
              <a:ea typeface="等线" panose="02010600030101010101" charset="-122"/>
              <a:cs typeface="等线" panose="02010600030101010101"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3" name="组合 2"/>
          <p:cNvGrpSpPr/>
          <p:nvPr/>
        </p:nvGrpSpPr>
        <p:grpSpPr>
          <a:xfrm>
            <a:off x="489585" y="1809115"/>
            <a:ext cx="19219545" cy="14380210"/>
            <a:chOff x="1261" y="1452"/>
            <a:chExt cx="30267" cy="22646"/>
          </a:xfrm>
        </p:grpSpPr>
        <p:sp>
          <p:nvSpPr>
            <p:cNvPr id="2" name="文本框 1"/>
            <p:cNvSpPr txBox="1"/>
            <p:nvPr/>
          </p:nvSpPr>
          <p:spPr>
            <a:xfrm>
              <a:off x="9463" y="1452"/>
              <a:ext cx="14520" cy="749"/>
            </a:xfrm>
            <a:prstGeom prst="rect">
              <a:avLst/>
            </a:prstGeom>
            <a:noFill/>
          </p:spPr>
          <p:txBody>
            <a:bodyPr wrap="square" rtlCol="0">
              <a:spAutoFit/>
            </a:bodyPr>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4" name="矩形 3"/>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5" name="矩形 4"/>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6" name="矩形 5"/>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4" name="矩形 23"/>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38" name="矩形 37"/>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39" name="矩形 38"/>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0" name="矩形 39"/>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41" name="矩形 40"/>
            <p:cNvSpPr/>
            <p:nvPr/>
          </p:nvSpPr>
          <p:spPr>
            <a:xfrm>
              <a:off x="17537" y="14294"/>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17537" y="16205"/>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43" name="矩形 42"/>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44" name="矩形 43"/>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45" name="矩形 44"/>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46" name="矩形 45"/>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47" name="矩形 46"/>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48" name="矩形 47"/>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49" name="矩形 48"/>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50" name="矩形 49"/>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51" name="矩形 50"/>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52" name="矩形 51"/>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53" name="矩形 52"/>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54" name="文本框 53"/>
            <p:cNvSpPr txBox="1"/>
            <p:nvPr/>
          </p:nvSpPr>
          <p:spPr>
            <a:xfrm>
              <a:off x="7648" y="18869"/>
              <a:ext cx="18783" cy="628"/>
            </a:xfrm>
            <a:prstGeom prst="rect">
              <a:avLst/>
            </a:prstGeom>
            <a:noFill/>
          </p:spPr>
          <p:txBody>
            <a:bodyPr wrap="square" rtlCol="0">
              <a:spAutoFit/>
            </a:bodyPr>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55" name="文本框 54"/>
            <p:cNvSpPr txBox="1"/>
            <p:nvPr/>
          </p:nvSpPr>
          <p:spPr>
            <a:xfrm>
              <a:off x="1261" y="23228"/>
              <a:ext cx="18322" cy="871"/>
            </a:xfrm>
            <a:prstGeom prst="rect">
              <a:avLst/>
            </a:prstGeom>
            <a:noFill/>
          </p:spPr>
          <p:txBody>
            <a:bodyPr wrap="square" rtlCol="0">
              <a:spAutoFit/>
            </a:bodyPr>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56" name="组合 55"/>
            <p:cNvGrpSpPr/>
            <p:nvPr/>
          </p:nvGrpSpPr>
          <p:grpSpPr>
            <a:xfrm>
              <a:off x="27500" y="11709"/>
              <a:ext cx="4028" cy="4542"/>
              <a:chOff x="28176" y="15882"/>
              <a:chExt cx="4028" cy="4542"/>
            </a:xfrm>
          </p:grpSpPr>
          <p:sp>
            <p:nvSpPr>
              <p:cNvPr id="57" name="矩形 56"/>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58" name="矩形 57"/>
              <p:cNvSpPr/>
              <p:nvPr/>
            </p:nvSpPr>
            <p:spPr>
              <a:xfrm>
                <a:off x="28403" y="17520"/>
                <a:ext cx="3575" cy="1213"/>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燃气设施建设工程竣工验收备案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59" name="矩形 58"/>
              <p:cNvSpPr/>
              <p:nvPr/>
            </p:nvSpPr>
            <p:spPr>
              <a:xfrm>
                <a:off x="28403" y="18884"/>
                <a:ext cx="3575" cy="1213"/>
              </a:xfrm>
              <a:prstGeom prst="rect">
                <a:avLst/>
              </a:prstGeom>
              <a:noFill/>
              <a:ln cap="rnd">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城镇排水与污水处理设施竣工验收备案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60" name="矩形 59"/>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61" name="矩形 60"/>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62" name="矩形 61"/>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63" name="矩形 62"/>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64" name="肘形连接符 63"/>
            <p:cNvCxnSpPr>
              <a:stCxn id="44" idx="0"/>
              <a:endCxn id="62"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65" name="文本框 64"/>
            <p:cNvSpPr txBox="1"/>
            <p:nvPr/>
          </p:nvSpPr>
          <p:spPr>
            <a:xfrm>
              <a:off x="14887" y="3840"/>
              <a:ext cx="14520" cy="580"/>
            </a:xfrm>
            <a:prstGeom prst="rect">
              <a:avLst/>
            </a:prstGeom>
            <a:noFill/>
          </p:spPr>
          <p:txBody>
            <a:bodyPr wrap="square" rtlCol="0">
              <a:spAutoFit/>
            </a:bodyPr>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66" name="直接箭头连接符 65"/>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7" name="直接箭头连接符 66"/>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8" name="直接箭头连接符 67"/>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9" name="直接箭头连接符 68"/>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70" name="直接箭头连接符 69"/>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71" name="直接箭头连接符 70"/>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72" name="直接箭头连接符 71"/>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73" name="直接箭头连接符 72"/>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74" name="直接箭头连接符 73"/>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7"/>
</p:tagLst>
</file>

<file path=ppt/tags/tag10.xml><?xml version="1.0" encoding="utf-8"?>
<p:tagLst xmlns:p="http://schemas.openxmlformats.org/presentationml/2006/main">
  <p:tag name="WM_BEAUTIFY_ZORDER_FLAG_TAG" val="19"/>
</p:tagLst>
</file>

<file path=ppt/tags/tag11.xml><?xml version="1.0" encoding="utf-8"?>
<p:tagLst xmlns:p="http://schemas.openxmlformats.org/presentationml/2006/main">
  <p:tag name="WM_BEAUTIFY_ZORDER_FLAG_TAG" val="6"/>
</p:tagLst>
</file>

<file path=ppt/tags/tag12.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6"/>
</p:tagLst>
</file>

<file path=ppt/tags/tag3.xml><?xml version="1.0" encoding="utf-8"?>
<p:tagLst xmlns:p="http://schemas.openxmlformats.org/presentationml/2006/main">
  <p:tag name="WM_BEAUTIFY_ZORDER_FLAG_TAG" val="8"/>
</p:tagLst>
</file>

<file path=ppt/tags/tag4.xml><?xml version="1.0" encoding="utf-8"?>
<p:tagLst xmlns:p="http://schemas.openxmlformats.org/presentationml/2006/main">
  <p:tag name="WM_BEAUTIFY_ZORDER_FLAG_TAG" val="12"/>
</p:tagLst>
</file>

<file path=ppt/tags/tag5.xml><?xml version="1.0" encoding="utf-8"?>
<p:tagLst xmlns:p="http://schemas.openxmlformats.org/presentationml/2006/main">
  <p:tag name="WM_BEAUTIFY_ZORDER_FLAG_TAG" val="16"/>
</p:tagLst>
</file>

<file path=ppt/tags/tag6.xml><?xml version="1.0" encoding="utf-8"?>
<p:tagLst xmlns:p="http://schemas.openxmlformats.org/presentationml/2006/main">
  <p:tag name="WM_BEAUTIFY_ZORDER_FLAG_TAG" val="18"/>
</p:tagLst>
</file>

<file path=ppt/tags/tag7.xml><?xml version="1.0" encoding="utf-8"?>
<p:tagLst xmlns:p="http://schemas.openxmlformats.org/presentationml/2006/main">
  <p:tag name="WM_BEAUTIFY_ZORDER_FLAG_TAG" val="23"/>
</p:tagLst>
</file>

<file path=ppt/tags/tag8.xml><?xml version="1.0" encoding="utf-8"?>
<p:tagLst xmlns:p="http://schemas.openxmlformats.org/presentationml/2006/main">
  <p:tag name="WM_BEAUTIFY_ZORDER_FLAG_TAG" val="26"/>
</p:tagLst>
</file>

<file path=ppt/tags/tag9.xml><?xml version="1.0" encoding="utf-8"?>
<p:tagLst xmlns:p="http://schemas.openxmlformats.org/presentationml/2006/main">
  <p:tag name="WM_BEAUTIFY_ZORDER_FLAG_TAG" val="22"/>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2548</Words>
  <Application>WPS 演示</Application>
  <PresentationFormat>自定义</PresentationFormat>
  <Paragraphs>211</Paragraphs>
  <Slides>2</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黑体</vt:lpstr>
      <vt:lpstr>等线</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Admin</cp:lastModifiedBy>
  <cp:revision>94</cp:revision>
  <dcterms:created xsi:type="dcterms:W3CDTF">2021-09-22T06:50:00Z</dcterms:created>
  <dcterms:modified xsi:type="dcterms:W3CDTF">2022-01-25T07:09:25Z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AD6D269BE02541C3B22DF6174DB2293B</vt:lpwstr>
  </property>
</Properties>
</file>