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62" r:id="rId3"/>
    <p:sldId id="263"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0" autoAdjust="0"/>
    <p:restoredTop sz="94660"/>
  </p:normalViewPr>
  <p:slideViewPr>
    <p:cSldViewPr snapToGrid="0">
      <p:cViewPr varScale="1">
        <p:scale>
          <a:sx n="27" d="100"/>
          <a:sy n="27" d="100"/>
        </p:scale>
        <p:origin x="-1608" y="-78"/>
      </p:cViewPr>
      <p:guideLst>
        <p:guide orient="horz" pos="5669"/>
        <p:guide pos="668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608138" y="1143000"/>
            <a:ext cx="3641725" cy="3086100"/>
          </a:xfrm>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1.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文本框 43"/>
          <p:cNvSpPr txBox="1"/>
          <p:nvPr/>
        </p:nvSpPr>
        <p:spPr>
          <a:xfrm>
            <a:off x="4963795" y="9924415"/>
            <a:ext cx="11138535" cy="567055"/>
          </a:xfrm>
          <a:prstGeom prst="rect">
            <a:avLst/>
          </a:prstGeom>
          <a:noFill/>
          <a:ln w="9525" cmpd="sng">
            <a:solidFill>
              <a:schemeClr val="bg1"/>
            </a:solidFill>
            <a:prstDash val="solid"/>
          </a:ln>
        </p:spPr>
        <p:txBody>
          <a:bodyPr wrap="square" bIns="0" rtlCol="0">
            <a:noAutofit/>
          </a:bodyPr>
          <a:lstStyle/>
          <a:p>
            <a:pPr marL="0" marR="0" lvl="0" indent="0" algn="ctr" defTabSz="914400" eaLnBrk="1" fontAlgn="base" latinLnBrk="0" hangingPunct="1">
              <a:lnSpc>
                <a:spcPct val="100000"/>
              </a:lnSpc>
              <a:spcBef>
                <a:spcPct val="0"/>
              </a:spcBef>
              <a:spcAft>
                <a:spcPct val="0"/>
              </a:spcAft>
              <a:buClrTx/>
              <a:buSzTx/>
              <a:buFontTx/>
              <a:buNone/>
              <a:defRPr/>
            </a:pPr>
            <a:endParaRPr kumimoji="0" lang="zh-CN" altLang="en-US" sz="1400" b="1"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第一、二、三阶段可并联或并行办理事项</a:t>
            </a:r>
            <a:endParaRPr kumimoji="0" lang="zh-CN" altLang="en-US" sz="1400" b="1"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5" name="文本框 44"/>
          <p:cNvSpPr txBox="1"/>
          <p:nvPr/>
        </p:nvSpPr>
        <p:spPr>
          <a:xfrm>
            <a:off x="0" y="2441575"/>
            <a:ext cx="21048980" cy="829945"/>
          </a:xfrm>
          <a:prstGeom prst="rect">
            <a:avLst/>
          </a:prstGeom>
          <a:noFill/>
        </p:spPr>
        <p:txBody>
          <a:bodyPr wrap="square" rtlCol="0">
            <a:spAutoFit/>
          </a:bodyPr>
          <a:lstStyle/>
          <a:p>
            <a:pPr marL="0" marR="0" lvl="0" indent="0" algn="l" defTabSz="91440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sym typeface="+mn-ea"/>
              </a:rPr>
              <a:t>                                              湖南省工程建设项目审批流程指导图</a:t>
            </a:r>
            <a:endParaRPr kumimoji="0" lang="en-US" altLang="zh-CN"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rPr>
              <a:t>（城镇老旧小区改造建设项目（不涉及用地审批等））  总审批时限：</a:t>
            </a:r>
            <a:r>
              <a:rPr kumimoji="0" lang="en-US" altLang="zh-CN"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rPr>
              <a:t>19</a:t>
            </a:r>
            <a:r>
              <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rPr>
              <a:t>个工作日</a:t>
            </a:r>
            <a:endPar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endParaRPr>
          </a:p>
        </p:txBody>
      </p:sp>
      <p:cxnSp>
        <p:nvCxnSpPr>
          <p:cNvPr id="46" name="直接连接符 45"/>
          <p:cNvCxnSpPr/>
          <p:nvPr>
            <p:custDataLst>
              <p:tags r:id="rId1"/>
            </p:custDataLst>
          </p:nvPr>
        </p:nvCxnSpPr>
        <p:spPr>
          <a:xfrm>
            <a:off x="1162530" y="851628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47" name="组合 46"/>
          <p:cNvGrpSpPr/>
          <p:nvPr>
            <p:custDataLst>
              <p:tags r:id="rId2"/>
            </p:custDataLst>
          </p:nvPr>
        </p:nvGrpSpPr>
        <p:grpSpPr>
          <a:xfrm>
            <a:off x="4498959" y="3309600"/>
            <a:ext cx="15743486" cy="603400"/>
            <a:chOff x="7311" y="1572"/>
            <a:chExt cx="24793" cy="950"/>
          </a:xfrm>
        </p:grpSpPr>
        <p:sp>
          <p:nvSpPr>
            <p:cNvPr id="48" name="任意多边形 75"/>
            <p:cNvSpPr/>
            <p:nvPr/>
          </p:nvSpPr>
          <p:spPr>
            <a:xfrm>
              <a:off x="7311" y="1572"/>
              <a:ext cx="18756"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  第一阶段（立项用地规划许可阶段）、</a:t>
              </a:r>
              <a:r>
                <a:rPr kumimoji="0" lang="zh-CN" altLang="en-US" sz="1760"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sym typeface="+mn-ea"/>
                </a:rPr>
                <a:t>第二阶段（工程建设许可阶段）、第三阶段（施工许可阶段）</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阶段时限：</a:t>
              </a:r>
              <a:r>
                <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11</a:t>
              </a: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个工作日</a:t>
              </a:r>
              <a:endPar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p:txBody>
        </p:sp>
        <p:sp>
          <p:nvSpPr>
            <p:cNvPr id="49" name="任意多边形 76"/>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      第四阶段（竣工验收阶段）</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阶段时限：</a:t>
              </a:r>
              <a:r>
                <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8</a:t>
              </a: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个工作日</a:t>
              </a:r>
              <a:endPar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p:txBody>
        </p:sp>
      </p:grpSp>
      <p:sp>
        <p:nvSpPr>
          <p:cNvPr id="50" name="文本框 49"/>
          <p:cNvSpPr txBox="1"/>
          <p:nvPr>
            <p:custDataLst>
              <p:tags r:id="rId3"/>
            </p:custDataLst>
          </p:nvPr>
        </p:nvSpPr>
        <p:spPr>
          <a:xfrm>
            <a:off x="17085310" y="4398645"/>
            <a:ext cx="3190240" cy="2080895"/>
          </a:xfrm>
          <a:prstGeom prst="rect">
            <a:avLst/>
          </a:prstGeom>
          <a:noFill/>
          <a:ln w="9525" cmpd="sng">
            <a:solidFill>
              <a:schemeClr val="tx1"/>
            </a:solidFill>
            <a:prstDash val="solid"/>
          </a:ln>
        </p:spPr>
        <p:txBody>
          <a:bodyPr wrap="square" bIns="0" rtlCol="0">
            <a:noAutofit/>
          </a:bodyPr>
          <a:lstStyle/>
          <a:p>
            <a:pPr marL="0" marR="0" lvl="0" indent="0" algn="l" defTabSz="91440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1" name="文本框 50"/>
          <p:cNvSpPr txBox="1"/>
          <p:nvPr/>
        </p:nvSpPr>
        <p:spPr>
          <a:xfrm>
            <a:off x="17186910" y="5591810"/>
            <a:ext cx="2978785" cy="714375"/>
          </a:xfrm>
          <a:prstGeom prst="rect">
            <a:avLst/>
          </a:prstGeom>
          <a:noFill/>
          <a:ln w="0" cmpd="sng">
            <a:solidFill>
              <a:srgbClr val="000000"/>
            </a:solidFill>
            <a:prstDash val="solid"/>
          </a:ln>
        </p:spPr>
        <p:txBody>
          <a:bodyPr wrap="square" rtlCol="0" anchor="ctr" anchorCtr="0">
            <a:noAutofit/>
          </a:bodyPr>
          <a:lstStyle/>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建设工程竣工验收备案</a:t>
            </a:r>
            <a:endParaRPr kumimoji="0" lang="en-US" altLang="zh-CN"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ea"/>
                <a:sym typeface="+mn-ea"/>
              </a:rPr>
              <a:t>2</a:t>
            </a: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sp>
        <p:nvSpPr>
          <p:cNvPr id="52" name="文本框 51"/>
          <p:cNvSpPr txBox="1"/>
          <p:nvPr/>
        </p:nvSpPr>
        <p:spPr>
          <a:xfrm>
            <a:off x="17186910" y="4594860"/>
            <a:ext cx="2978785" cy="832485"/>
          </a:xfrm>
          <a:prstGeom prst="rect">
            <a:avLst/>
          </a:prstGeom>
          <a:solidFill>
            <a:schemeClr val="bg1"/>
          </a:solidFill>
          <a:ln w="0" cmpd="sng">
            <a:solidFill>
              <a:srgbClr val="000000"/>
            </a:solidFill>
            <a:prstDash val="solid"/>
          </a:ln>
        </p:spPr>
        <p:txBody>
          <a:bodyPr wrap="square"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rPr>
              <a:t>联合验收（自然资源、消防、档案等）</a:t>
            </a:r>
            <a:endParaRPr kumimoji="0" lang="en-US" altLang="zh-CN" sz="1200" b="0" i="0" u="none" strike="noStrike" kern="1200" cap="none" spc="0" normalizeH="0" baseline="0" noProof="0" dirty="0">
              <a:ln>
                <a:noFill/>
              </a:ln>
              <a:solidFill>
                <a:schemeClr val="tx1"/>
              </a:solidFill>
              <a:effectLst/>
              <a:uLnTx/>
              <a:uFillTx/>
              <a:latin typeface="+mn-ea"/>
              <a:cs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ea"/>
                <a:sym typeface="+mn-ea"/>
              </a:rPr>
              <a:t>6</a:t>
            </a: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cxnSp>
        <p:nvCxnSpPr>
          <p:cNvPr id="53" name="直接箭头连接符 52"/>
          <p:cNvCxnSpPr/>
          <p:nvPr>
            <p:custDataLst>
              <p:tags r:id="rId4"/>
            </p:custDataLst>
          </p:nvPr>
        </p:nvCxnSpPr>
        <p:spPr>
          <a:xfrm>
            <a:off x="16243973" y="5370160"/>
            <a:ext cx="82800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文本框 53"/>
          <p:cNvSpPr txBox="1"/>
          <p:nvPr/>
        </p:nvSpPr>
        <p:spPr>
          <a:xfrm>
            <a:off x="1162685" y="12882880"/>
            <a:ext cx="19498310" cy="2110740"/>
          </a:xfrm>
          <a:prstGeom prst="rect">
            <a:avLst/>
          </a:prstGeom>
          <a:noFill/>
        </p:spPr>
        <p:txBody>
          <a:bodyPr wrap="square" rtlCol="0">
            <a:spAutoFit/>
          </a:bodyPr>
          <a:lstStyle/>
          <a:p>
            <a:pPr marL="0" marR="0" lvl="0" indent="0" algn="l" defTabSz="914400" eaLnBrk="1" fontAlgn="base" latinLnBrk="0" hangingPunct="1">
              <a:lnSpc>
                <a:spcPct val="100000"/>
              </a:lnSpc>
              <a:spcBef>
                <a:spcPct val="0"/>
              </a:spcBef>
              <a:spcAft>
                <a:spcPct val="0"/>
              </a:spcAft>
              <a:buClrTx/>
              <a:buSzTx/>
              <a:buFontTx/>
              <a:buNone/>
              <a:defRPr/>
            </a:pPr>
            <a:r>
              <a:rPr kumimoji="0" lang="zh-CN" altLang="en-US" sz="1460" b="0" i="0" u="none" strike="noStrike" kern="1200" cap="none" spc="0" normalizeH="0" baseline="0" noProof="0" dirty="0">
                <a:ln>
                  <a:noFill/>
                </a:ln>
                <a:solidFill>
                  <a:schemeClr val="tx1"/>
                </a:solidFill>
                <a:effectLst/>
                <a:uLnTx/>
                <a:uFillTx/>
                <a:latin typeface="+mn-ea"/>
                <a:cs typeface="+mn-ea"/>
              </a:rPr>
              <a:t>注：</a:t>
            </a:r>
            <a:r>
              <a:rPr kumimoji="0" lang="en-US" altLang="zh-CN" sz="1460" b="0" i="0" u="none" strike="noStrike" kern="1200" cap="none" spc="0" normalizeH="0" baseline="0" noProof="0" dirty="0">
                <a:ln>
                  <a:noFill/>
                </a:ln>
                <a:solidFill>
                  <a:schemeClr val="tx1"/>
                </a:solidFill>
                <a:effectLst/>
                <a:uLnTx/>
                <a:uFillTx/>
                <a:latin typeface="+mn-ea"/>
                <a:cs typeface="+mn-ea"/>
              </a:rPr>
              <a:t>1</a:t>
            </a:r>
            <a:r>
              <a:rPr kumimoji="0" lang="zh-CN" altLang="en-US" sz="1460" b="0" i="0" u="none" strike="noStrike" kern="1200" cap="none" spc="0" normalizeH="0" baseline="0" noProof="0" dirty="0">
                <a:ln>
                  <a:noFill/>
                </a:ln>
                <a:solidFill>
                  <a:schemeClr val="tx1"/>
                </a:solidFill>
                <a:effectLst/>
                <a:uLnTx/>
                <a:uFillTx/>
                <a:latin typeface="+mn-ea"/>
                <a:cs typeface="+mn-ea"/>
              </a:rPr>
              <a:t>、本指南中的城镇老旧小区改造建设项目特指不涉及下列审批事项：新增用地审批、历史建筑实施原址保护审批、历史文化街区、名镇、名村核心保护范围内拆除历史建筑以外的建筑物、构筑物或者其他设施审批、历史建筑外部修缮装饰、添加设施以及改变历史建筑的结构或者使用性质审批、应建防空地下室的民用建筑项目报建审批等人防工程审批、建设项目环境影响评价审批（报告书、报告表），且不涉及 “《建设工程消防设计审查验收管理暂行规定》（住房和城乡建设部令第51号）第十七条规定情形”的城镇老旧小区改造建设项目。如有涉及上述情形的城镇老旧小区改造建设项目，按照本指南规定的政府投资建设项目（房屋建筑及城市基础设施非线性工程类）审批流程执行。</a:t>
            </a:r>
            <a:endParaRPr kumimoji="0" lang="zh-CN" altLang="en-US" sz="1460" b="0" i="0" u="none" strike="noStrike" kern="1200" cap="none" spc="0" normalizeH="0" baseline="0" noProof="0" dirty="0">
              <a:ln>
                <a:noFill/>
              </a:ln>
              <a:solidFill>
                <a:schemeClr val="tx1"/>
              </a:solidFill>
              <a:effectLst/>
              <a:uLnTx/>
              <a:uFillTx/>
              <a:latin typeface="+mn-ea"/>
              <a:cs typeface="+mn-ea"/>
            </a:endParaRPr>
          </a:p>
          <a:p>
            <a:pPr marL="0" marR="0" lvl="0" indent="0" algn="l" defTabSz="914400" eaLnBrk="1" fontAlgn="base" latinLnBrk="0" hangingPunct="1">
              <a:lnSpc>
                <a:spcPct val="100000"/>
              </a:lnSpc>
              <a:spcBef>
                <a:spcPct val="0"/>
              </a:spcBef>
              <a:spcAft>
                <a:spcPct val="0"/>
              </a:spcAft>
              <a:buClrTx/>
              <a:buSzTx/>
              <a:buFontTx/>
              <a:buNone/>
              <a:defRPr/>
            </a:pPr>
            <a:r>
              <a:rPr kumimoji="0" lang="en-US" altLang="zh-CN" sz="1460" b="0" i="0" u="none" strike="noStrike" kern="1200" cap="none" spc="0" normalizeH="0" baseline="0" noProof="0" dirty="0">
                <a:ln>
                  <a:noFill/>
                </a:ln>
                <a:solidFill>
                  <a:schemeClr val="tx1"/>
                </a:solidFill>
                <a:effectLst/>
                <a:uLnTx/>
                <a:uFillTx/>
                <a:latin typeface="+mn-ea"/>
                <a:cs typeface="+mn-ea"/>
              </a:rPr>
              <a:t>2</a:t>
            </a:r>
            <a:r>
              <a:rPr kumimoji="0" lang="zh-CN" altLang="en-US" sz="1460" b="0" i="0" u="none" strike="noStrike" kern="1200" cap="none" spc="0" normalizeH="0" baseline="0" noProof="0" dirty="0">
                <a:ln>
                  <a:noFill/>
                </a:ln>
                <a:solidFill>
                  <a:schemeClr val="tx1"/>
                </a:solidFill>
                <a:effectLst/>
                <a:uLnTx/>
                <a:uFillTx/>
                <a:latin typeface="+mn-ea"/>
                <a:cs typeface="+mn-ea"/>
              </a:rPr>
              <a:t>、该类项目原则上应在湖南省工程建设项目审批管理系统进行办理。审批时限自受理之日起计算。</a:t>
            </a:r>
            <a:endParaRPr kumimoji="0" lang="zh-CN" altLang="en-US" sz="1460" b="0" i="0" u="none" strike="noStrike" kern="1200" cap="none" spc="0" normalizeH="0" baseline="0" noProof="0" dirty="0">
              <a:ln>
                <a:noFill/>
              </a:ln>
              <a:solidFill>
                <a:schemeClr val="tx1"/>
              </a:solidFill>
              <a:effectLst/>
              <a:uLnTx/>
              <a:uFillTx/>
              <a:latin typeface="+mn-ea"/>
              <a:cs typeface="+mn-ea"/>
            </a:endParaRPr>
          </a:p>
          <a:p>
            <a:pPr marL="0" marR="0" lvl="0" indent="0" algn="l" defTabSz="914400" eaLnBrk="1" fontAlgn="base" latinLnBrk="0" hangingPunct="1">
              <a:lnSpc>
                <a:spcPct val="100000"/>
              </a:lnSpc>
              <a:spcBef>
                <a:spcPct val="0"/>
              </a:spcBef>
              <a:spcAft>
                <a:spcPct val="0"/>
              </a:spcAft>
              <a:buClrTx/>
              <a:buSzTx/>
              <a:buFontTx/>
              <a:buNone/>
              <a:defRPr/>
            </a:pPr>
            <a:r>
              <a:rPr kumimoji="0" lang="en-US" altLang="zh-CN" sz="1460" b="0" i="0" u="none" strike="noStrike" kern="1200" cap="none" spc="0" normalizeH="0" baseline="0" noProof="0" dirty="0">
                <a:ln>
                  <a:noFill/>
                </a:ln>
                <a:solidFill>
                  <a:schemeClr val="tx1"/>
                </a:solidFill>
                <a:effectLst/>
                <a:uLnTx/>
                <a:uFillTx/>
                <a:latin typeface="+mn-ea"/>
                <a:cs typeface="+mn-ea"/>
              </a:rPr>
              <a:t>3</a:t>
            </a:r>
            <a:r>
              <a:rPr kumimoji="0" lang="zh-CN" altLang="en-US" sz="1460" b="0" i="0" u="none" strike="noStrike" kern="1200" cap="none" spc="0" normalizeH="0" baseline="0" noProof="0" dirty="0">
                <a:ln>
                  <a:noFill/>
                </a:ln>
                <a:solidFill>
                  <a:schemeClr val="tx1"/>
                </a:solidFill>
                <a:effectLst/>
                <a:uLnTx/>
                <a:uFillTx/>
                <a:latin typeface="+mn-ea"/>
                <a:cs typeface="+mn-ea"/>
              </a:rPr>
              <a:t>、虚线框内的事项实行并联审批。</a:t>
            </a:r>
            <a:endParaRPr kumimoji="0" lang="en-US" altLang="zh-CN" sz="1460" b="0" i="0" u="none" strike="noStrike" kern="1200" cap="none" spc="0" normalizeH="0" baseline="0" noProof="0" dirty="0">
              <a:ln>
                <a:noFill/>
              </a:ln>
              <a:solidFill>
                <a:schemeClr val="tx1"/>
              </a:solidFill>
              <a:effectLst/>
              <a:uLnTx/>
              <a:uFillTx/>
              <a:latin typeface="+mn-ea"/>
              <a:cs typeface="+mn-ea"/>
            </a:endParaRPr>
          </a:p>
          <a:p>
            <a:pPr marL="0" marR="0" lvl="0" indent="0" algn="l" defTabSz="914400" eaLnBrk="1" fontAlgn="base" latinLnBrk="0" hangingPunct="1">
              <a:lnSpc>
                <a:spcPct val="100000"/>
              </a:lnSpc>
              <a:spcBef>
                <a:spcPct val="0"/>
              </a:spcBef>
              <a:spcAft>
                <a:spcPct val="0"/>
              </a:spcAft>
              <a:buClrTx/>
              <a:buSzTx/>
              <a:buFontTx/>
              <a:buNone/>
              <a:defRPr/>
            </a:pPr>
            <a:r>
              <a:rPr kumimoji="0" lang="en-US" altLang="zh-CN" sz="1460" b="0" i="0" u="none" strike="noStrike" kern="1200" cap="none" spc="0" normalizeH="0" baseline="0" noProof="0" dirty="0">
                <a:ln>
                  <a:noFill/>
                </a:ln>
                <a:solidFill>
                  <a:schemeClr val="tx1"/>
                </a:solidFill>
                <a:effectLst/>
                <a:uLnTx/>
                <a:uFillTx/>
                <a:latin typeface="+mn-ea"/>
                <a:cs typeface="+mn-ea"/>
              </a:rPr>
              <a:t>4</a:t>
            </a:r>
            <a:r>
              <a:rPr kumimoji="0" lang="zh-CN" altLang="en-US" sz="1460" b="0" i="0" u="none" strike="noStrike" kern="1200" cap="none" spc="0" normalizeH="0" baseline="0" noProof="0" dirty="0">
                <a:ln>
                  <a:noFill/>
                </a:ln>
                <a:solidFill>
                  <a:schemeClr val="tx1"/>
                </a:solidFill>
                <a:effectLst/>
                <a:uLnTx/>
                <a:uFillTx/>
                <a:latin typeface="+mn-ea"/>
                <a:cs typeface="+mn-ea"/>
              </a:rPr>
              <a:t>、行政审批、备案和依法由政府组织、委托或购买服务的技术审查、中介服务均计入相应审批事项的审批时限；市政公用服务报装办理时间计入审批总时限。</a:t>
            </a:r>
            <a:endParaRPr kumimoji="0" lang="zh-CN" altLang="en-US" sz="1460" b="0" i="0" u="none" strike="noStrike" kern="1200" cap="none" spc="0" normalizeH="0" baseline="0" noProof="0" dirty="0">
              <a:ln>
                <a:noFill/>
              </a:ln>
              <a:solidFill>
                <a:schemeClr val="tx1"/>
              </a:solidFill>
              <a:effectLst/>
              <a:uLnTx/>
              <a:uFillTx/>
              <a:latin typeface="+mn-ea"/>
              <a:cs typeface="+mn-ea"/>
            </a:endParaRPr>
          </a:p>
          <a:p>
            <a:pPr marL="0" marR="0" lvl="0" indent="0" algn="l" defTabSz="914400" eaLnBrk="1" fontAlgn="base" latinLnBrk="0" hangingPunct="1">
              <a:lnSpc>
                <a:spcPct val="100000"/>
              </a:lnSpc>
              <a:spcBef>
                <a:spcPct val="0"/>
              </a:spcBef>
              <a:spcAft>
                <a:spcPct val="0"/>
              </a:spcAft>
              <a:buClrTx/>
              <a:buSzTx/>
              <a:buFontTx/>
              <a:buNone/>
              <a:defRPr/>
            </a:pPr>
            <a:r>
              <a:rPr kumimoji="0" lang="en-US" altLang="zh-CN" sz="1460" b="0" i="0" u="none" kern="1200" cap="none" spc="0" normalizeH="0" baseline="0" noProof="0" dirty="0">
                <a:ln>
                  <a:noFill/>
                </a:ln>
                <a:solidFill>
                  <a:schemeClr val="tx1"/>
                </a:solidFill>
                <a:effectLst/>
                <a:uLnTx/>
                <a:uFillTx/>
                <a:latin typeface="+mn-ea"/>
                <a:cs typeface="+mn-ea"/>
              </a:rPr>
              <a:t>5</a:t>
            </a:r>
            <a:r>
              <a:rPr kumimoji="0" lang="zh-CN" altLang="en-US" sz="1460" b="0" i="0" u="none" kern="1200" cap="none" spc="0" normalizeH="0" baseline="0" noProof="0" dirty="0">
                <a:ln>
                  <a:noFill/>
                </a:ln>
                <a:solidFill>
                  <a:schemeClr val="tx1"/>
                </a:solidFill>
                <a:effectLst/>
                <a:uLnTx/>
                <a:uFillTx/>
                <a:latin typeface="+mn-ea"/>
                <a:cs typeface="+mn-ea"/>
              </a:rPr>
              <a:t>、施工图审查、施工许可证分两阶段办理时，“±0.00以下”阶段施工图设计文件审查审批时限为</a:t>
            </a:r>
            <a:r>
              <a:rPr kumimoji="0" lang="en-US" altLang="zh-CN" sz="1460" b="0" i="0" u="none" kern="1200" cap="none" spc="0" normalizeH="0" baseline="0" noProof="0" dirty="0">
                <a:ln>
                  <a:noFill/>
                </a:ln>
                <a:solidFill>
                  <a:schemeClr val="tx1"/>
                </a:solidFill>
                <a:effectLst/>
                <a:uLnTx/>
                <a:uFillTx/>
                <a:latin typeface="+mn-ea"/>
                <a:cs typeface="+mn-ea"/>
              </a:rPr>
              <a:t>6</a:t>
            </a:r>
            <a:r>
              <a:rPr kumimoji="0" lang="zh-CN" altLang="en-US" sz="1460" b="0" i="0" u="none" kern="1200" cap="none" spc="0" normalizeH="0" baseline="0" noProof="0" dirty="0">
                <a:ln>
                  <a:noFill/>
                </a:ln>
                <a:solidFill>
                  <a:schemeClr val="tx1"/>
                </a:solidFill>
                <a:effectLst/>
                <a:uLnTx/>
                <a:uFillTx/>
                <a:latin typeface="+mn-ea"/>
                <a:cs typeface="+mn-ea"/>
              </a:rPr>
              <a:t>+2个工作日，核发建筑工程施工许可证审批时限为2个工作日；“±0.00以上”阶段施工图设计文件审查审批时限为</a:t>
            </a:r>
            <a:r>
              <a:rPr kumimoji="0" lang="en-US" altLang="zh-CN" sz="1460" b="0" i="0" u="none" kern="1200" cap="none" spc="0" normalizeH="0" baseline="0" noProof="0" dirty="0">
                <a:ln>
                  <a:noFill/>
                </a:ln>
                <a:solidFill>
                  <a:schemeClr val="tx1"/>
                </a:solidFill>
                <a:effectLst/>
                <a:uLnTx/>
                <a:uFillTx/>
                <a:latin typeface="+mn-ea"/>
                <a:cs typeface="+mn-ea"/>
              </a:rPr>
              <a:t>8</a:t>
            </a:r>
            <a:r>
              <a:rPr kumimoji="0" lang="zh-CN" altLang="en-US" sz="1460" b="0" i="0" u="none" kern="1200" cap="none" spc="0" normalizeH="0" baseline="0" noProof="0" dirty="0">
                <a:ln>
                  <a:noFill/>
                </a:ln>
                <a:solidFill>
                  <a:schemeClr val="tx1"/>
                </a:solidFill>
                <a:effectLst/>
                <a:uLnTx/>
                <a:uFillTx/>
                <a:latin typeface="+mn-ea"/>
                <a:cs typeface="+mn-ea"/>
              </a:rPr>
              <a:t>+</a:t>
            </a:r>
            <a:r>
              <a:rPr kumimoji="0" lang="en-US" altLang="zh-CN" sz="1460" b="0" i="0" u="none" kern="1200" cap="none" spc="0" normalizeH="0" baseline="0" noProof="0" dirty="0">
                <a:ln>
                  <a:noFill/>
                </a:ln>
                <a:solidFill>
                  <a:schemeClr val="tx1"/>
                </a:solidFill>
                <a:effectLst/>
                <a:uLnTx/>
                <a:uFillTx/>
                <a:latin typeface="+mn-ea"/>
                <a:cs typeface="+mn-ea"/>
              </a:rPr>
              <a:t>2</a:t>
            </a:r>
            <a:r>
              <a:rPr kumimoji="0" lang="zh-CN" altLang="en-US" sz="1460" b="0" i="0" u="none" kern="1200" cap="none" spc="0" normalizeH="0" baseline="0" noProof="0" dirty="0">
                <a:ln>
                  <a:noFill/>
                </a:ln>
                <a:solidFill>
                  <a:schemeClr val="tx1"/>
                </a:solidFill>
                <a:effectLst/>
                <a:uLnTx/>
                <a:uFillTx/>
                <a:latin typeface="+mn-ea"/>
                <a:cs typeface="+mn-ea"/>
              </a:rPr>
              <a:t>个工作日，核发建筑工程施工许可证审批时限为2个工作日。施工图审查、施工许可证分三阶段办理时，“基坑支护和土方开挖”阶段施工图设计文件审查审批时限为</a:t>
            </a:r>
            <a:r>
              <a:rPr kumimoji="0" lang="en-US" altLang="zh-CN" sz="1460" b="0" i="0" u="none" kern="1200" cap="none" spc="0" normalizeH="0" baseline="0" noProof="0" dirty="0">
                <a:ln>
                  <a:noFill/>
                </a:ln>
                <a:solidFill>
                  <a:schemeClr val="tx1"/>
                </a:solidFill>
                <a:effectLst/>
                <a:uLnTx/>
                <a:uFillTx/>
                <a:latin typeface="+mn-ea"/>
                <a:cs typeface="+mn-ea"/>
              </a:rPr>
              <a:t>4</a:t>
            </a:r>
            <a:r>
              <a:rPr kumimoji="0" lang="zh-CN" altLang="en-US" sz="1460" b="0" i="0" u="none" kern="1200" cap="none" spc="0" normalizeH="0" baseline="0" noProof="0" dirty="0">
                <a:ln>
                  <a:noFill/>
                </a:ln>
                <a:solidFill>
                  <a:schemeClr val="tx1"/>
                </a:solidFill>
                <a:effectLst/>
                <a:uLnTx/>
                <a:uFillTx/>
                <a:latin typeface="+mn-ea"/>
                <a:cs typeface="+mn-ea"/>
              </a:rPr>
              <a:t>+2个工作日，核发建筑工程施工许可证审批时限为2个工作日；“基础与地下室”阶段施工图设计文件审查审批时限为</a:t>
            </a:r>
            <a:r>
              <a:rPr kumimoji="0" lang="en-US" altLang="zh-CN" sz="1460" b="0" i="0" u="none" kern="1200" cap="none" spc="0" normalizeH="0" baseline="0" noProof="0" dirty="0">
                <a:ln>
                  <a:noFill/>
                </a:ln>
                <a:solidFill>
                  <a:schemeClr val="tx1"/>
                </a:solidFill>
                <a:effectLst/>
                <a:uLnTx/>
                <a:uFillTx/>
                <a:latin typeface="+mn-ea"/>
                <a:cs typeface="+mn-ea"/>
              </a:rPr>
              <a:t>6</a:t>
            </a:r>
            <a:r>
              <a:rPr kumimoji="0" lang="zh-CN" altLang="en-US" sz="1460" b="0" i="0" u="none" kern="1200" cap="none" spc="0" normalizeH="0" baseline="0" noProof="0" dirty="0">
                <a:ln>
                  <a:noFill/>
                </a:ln>
                <a:solidFill>
                  <a:schemeClr val="tx1"/>
                </a:solidFill>
                <a:effectLst/>
                <a:uLnTx/>
                <a:uFillTx/>
                <a:latin typeface="+mn-ea"/>
                <a:cs typeface="+mn-ea"/>
              </a:rPr>
              <a:t>+2个工作日，核发建筑工程施工许可证审批时限为2个工作日，“±0.00以上”阶段施工图设计文件审查审批时限为</a:t>
            </a:r>
            <a:r>
              <a:rPr kumimoji="0" lang="en-US" altLang="zh-CN" sz="1460" b="0" i="0" u="none" kern="1200" cap="none" spc="0" normalizeH="0" baseline="0" noProof="0" dirty="0">
                <a:ln>
                  <a:noFill/>
                </a:ln>
                <a:solidFill>
                  <a:schemeClr val="tx1"/>
                </a:solidFill>
                <a:effectLst/>
                <a:uLnTx/>
                <a:uFillTx/>
                <a:latin typeface="+mn-ea"/>
                <a:cs typeface="+mn-ea"/>
              </a:rPr>
              <a:t>8+2</a:t>
            </a:r>
            <a:r>
              <a:rPr kumimoji="0" lang="zh-CN" altLang="en-US" sz="1460" b="0" i="0" u="none" kern="1200" cap="none" spc="0" normalizeH="0" baseline="0" noProof="0" dirty="0">
                <a:ln>
                  <a:noFill/>
                </a:ln>
                <a:solidFill>
                  <a:schemeClr val="tx1"/>
                </a:solidFill>
                <a:effectLst/>
                <a:uLnTx/>
                <a:uFillTx/>
                <a:latin typeface="+mn-ea"/>
                <a:cs typeface="+mn-ea"/>
              </a:rPr>
              <a:t>个工作日，核发建筑工程施工许可证审批时限为2个工作日。</a:t>
            </a:r>
            <a:endParaRPr kumimoji="0" lang="zh-CN" altLang="en-US" sz="1460" b="0" i="0" u="none" kern="1200" cap="none" spc="0" normalizeH="0" baseline="0" noProof="0" dirty="0">
              <a:ln>
                <a:noFill/>
              </a:ln>
              <a:solidFill>
                <a:schemeClr val="tx1"/>
              </a:solidFill>
              <a:effectLst/>
              <a:uLnTx/>
              <a:uFillTx/>
              <a:latin typeface="+mn-ea"/>
              <a:cs typeface="+mn-ea"/>
            </a:endParaRPr>
          </a:p>
        </p:txBody>
      </p:sp>
      <p:sp>
        <p:nvSpPr>
          <p:cNvPr id="55" name="文本框 58"/>
          <p:cNvSpPr txBox="1"/>
          <p:nvPr>
            <p:custDataLst>
              <p:tags r:id="rId5"/>
            </p:custDataLst>
          </p:nvPr>
        </p:nvSpPr>
        <p:spPr>
          <a:xfrm>
            <a:off x="4931410" y="4251325"/>
            <a:ext cx="11312525" cy="2806065"/>
          </a:xfrm>
          <a:prstGeom prst="rect">
            <a:avLst/>
          </a:prstGeom>
          <a:noFill/>
          <a:ln w="9525" cmpd="sng">
            <a:solidFill>
              <a:srgbClr val="000000"/>
            </a:solidFill>
            <a:prstDash val="solid"/>
          </a:ln>
        </p:spPr>
        <p:txBody>
          <a:bodyPr wrap="square" bIns="0" rtlCol="0">
            <a:noAutofit/>
          </a:bodyPr>
          <a:lstStyle/>
          <a:p>
            <a:pPr marL="0" marR="0" lvl="0" indent="0" algn="l" defTabSz="91440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6" name="文本框 105"/>
          <p:cNvSpPr txBox="1"/>
          <p:nvPr/>
        </p:nvSpPr>
        <p:spPr>
          <a:xfrm>
            <a:off x="5074285" y="4487545"/>
            <a:ext cx="3449955" cy="1584325"/>
          </a:xfrm>
          <a:prstGeom prst="rect">
            <a:avLst/>
          </a:prstGeom>
          <a:noFill/>
          <a:ln w="9525" cmpd="sng">
            <a:noFill/>
            <a:prstDash val="dash"/>
          </a:ln>
        </p:spPr>
        <p:txBody>
          <a:bodyPr wrap="square" bIns="0" rtlCol="0" anchor="ctr" anchorCtr="0">
            <a:spAutoFit/>
          </a:bodyPr>
          <a:lstStyle/>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政府投资项目建议书审批</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ea"/>
                <a:sym typeface="+mn-ea"/>
              </a:rPr>
              <a:t>3</a:t>
            </a: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eaLnBrk="1" fontAlgn="base" latinLnBrk="0" hangingPunct="1">
              <a:lnSpc>
                <a:spcPts val="2000"/>
              </a:lnSpc>
              <a:spcBef>
                <a:spcPct val="0"/>
              </a:spcBef>
              <a:spcAft>
                <a:spcPct val="0"/>
              </a:spcAft>
              <a:buClrTx/>
              <a:buSzTx/>
              <a:buFontTx/>
              <a:buNone/>
              <a:defRPr/>
            </a:pP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政府投资项目可行性研究报告审批</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（审批时限：6个工作日）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cxnSp>
        <p:nvCxnSpPr>
          <p:cNvPr id="57" name="直接连接符 56"/>
          <p:cNvCxnSpPr/>
          <p:nvPr/>
        </p:nvCxnSpPr>
        <p:spPr>
          <a:xfrm>
            <a:off x="5074303" y="5398421"/>
            <a:ext cx="3449320" cy="1270"/>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58" name="文本框 105"/>
          <p:cNvSpPr txBox="1"/>
          <p:nvPr/>
        </p:nvSpPr>
        <p:spPr>
          <a:xfrm>
            <a:off x="8569325" y="4487228"/>
            <a:ext cx="3927475" cy="1584325"/>
          </a:xfrm>
          <a:prstGeom prst="rect">
            <a:avLst/>
          </a:prstGeom>
          <a:noFill/>
          <a:ln w="9525" cmpd="sng">
            <a:noFill/>
            <a:prstDash val="dash"/>
          </a:ln>
        </p:spPr>
        <p:txBody>
          <a:bodyPr wrap="square" bIns="0" rtlCol="0" anchor="ctr" anchorCtr="0">
            <a:spAutoFit/>
          </a:bodyPr>
          <a:lstStyle/>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政府投资项目初步设计审批</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（审批时限：6个工作日）</a:t>
            </a: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eaLnBrk="1" fontAlgn="base" latinLnBrk="0" hangingPunct="1">
              <a:lnSpc>
                <a:spcPts val="2000"/>
              </a:lnSpc>
              <a:spcBef>
                <a:spcPct val="0"/>
              </a:spcBef>
              <a:spcAft>
                <a:spcPct val="0"/>
              </a:spcAft>
              <a:buClrTx/>
              <a:buSzTx/>
              <a:buFontTx/>
              <a:buNone/>
              <a:defRPr/>
            </a:pPr>
            <a:endParaRPr kumimoji="0" lang="zh-CN" altLang="en-US"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eaLnBrk="1" fontAlgn="base" latinLnBrk="0" hangingPunct="1">
              <a:lnSpc>
                <a:spcPts val="2000"/>
              </a:lnSpc>
              <a:spcBef>
                <a:spcPct val="0"/>
              </a:spcBef>
              <a:spcAft>
                <a:spcPct val="0"/>
              </a:spcAft>
              <a:buClrTx/>
              <a:buSzTx/>
              <a:buFontTx/>
              <a:buNone/>
              <a:defRPr/>
            </a:pP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政府投资项目初步设计概算审批</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（审批时限：10个工作日）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cxnSp>
        <p:nvCxnSpPr>
          <p:cNvPr id="59" name="直接连接符 58"/>
          <p:cNvCxnSpPr/>
          <p:nvPr/>
        </p:nvCxnSpPr>
        <p:spPr>
          <a:xfrm>
            <a:off x="8553468" y="5395246"/>
            <a:ext cx="3924300" cy="0"/>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60" name="文本框 105"/>
          <p:cNvSpPr txBox="1"/>
          <p:nvPr/>
        </p:nvSpPr>
        <p:spPr>
          <a:xfrm>
            <a:off x="12497435" y="4478655"/>
            <a:ext cx="3518535" cy="1512570"/>
          </a:xfrm>
          <a:prstGeom prst="rect">
            <a:avLst/>
          </a:prstGeom>
          <a:noFill/>
          <a:ln w="9525" cmpd="sng">
            <a:noFill/>
            <a:prstDash val="dash"/>
          </a:ln>
        </p:spPr>
        <p:txBody>
          <a:bodyPr wrap="square" bIns="0" rtlCol="0" anchor="ctr" anchorCtr="0">
            <a:spAutoFit/>
          </a:bodyPr>
          <a:lstStyle/>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施工图设计文件审查（多图联审，</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含消防等）</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（审批时限：8+3个工作日）</a:t>
            </a:r>
            <a:endParaRPr kumimoji="0" lang="en-US" altLang="zh-CN"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招标上限值评审</a:t>
            </a:r>
            <a:endParaRPr kumimoji="0" lang="en-US" altLang="zh-CN"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ea"/>
                <a:sym typeface="+mn-ea"/>
              </a:rPr>
              <a:t>6</a:t>
            </a: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cxnSp>
        <p:nvCxnSpPr>
          <p:cNvPr id="61" name="直接连接符 60"/>
          <p:cNvCxnSpPr/>
          <p:nvPr/>
        </p:nvCxnSpPr>
        <p:spPr>
          <a:xfrm>
            <a:off x="12553968" y="5395246"/>
            <a:ext cx="3516630" cy="635"/>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62" name="文本框 105"/>
          <p:cNvSpPr txBox="1"/>
          <p:nvPr/>
        </p:nvSpPr>
        <p:spPr>
          <a:xfrm>
            <a:off x="5254625" y="6194108"/>
            <a:ext cx="5430520" cy="558165"/>
          </a:xfrm>
          <a:prstGeom prst="rect">
            <a:avLst/>
          </a:prstGeom>
          <a:noFill/>
          <a:ln w="9525" cmpd="sng">
            <a:noFill/>
            <a:prstDash val="dash"/>
          </a:ln>
        </p:spPr>
        <p:txBody>
          <a:bodyPr wrap="square" bIns="0" rtlCol="0" anchor="ctr" anchorCtr="0">
            <a:spAutoFit/>
          </a:bodyPr>
          <a:lstStyle/>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建设工程规划许可证核发（含设计方案审查等）</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ea"/>
                <a:sym typeface="+mn-ea"/>
              </a:rPr>
              <a:t>7+3</a:t>
            </a: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sp>
        <p:nvSpPr>
          <p:cNvPr id="63" name="文本框 105"/>
          <p:cNvSpPr txBox="1"/>
          <p:nvPr/>
        </p:nvSpPr>
        <p:spPr>
          <a:xfrm>
            <a:off x="10506075" y="6194108"/>
            <a:ext cx="5521960" cy="558165"/>
          </a:xfrm>
          <a:prstGeom prst="rect">
            <a:avLst/>
          </a:prstGeom>
          <a:noFill/>
          <a:ln w="9525" cmpd="sng">
            <a:noFill/>
            <a:prstDash val="dash"/>
          </a:ln>
        </p:spPr>
        <p:txBody>
          <a:bodyPr wrap="square" bIns="0" rtlCol="0" anchor="ctr" anchorCtr="0">
            <a:spAutoFit/>
          </a:bodyPr>
          <a:lstStyle/>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建设工程质量安全监督手续办理并核发建筑工程施工许可证</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ea"/>
                <a:sym typeface="+mn-ea"/>
              </a:rPr>
              <a:t>3</a:t>
            </a:r>
            <a:r>
              <a:rPr kumimoji="0" lang="zh-CN" altLang="en-US" sz="1200" b="0" i="0" u="none" strike="noStrike" kern="1200" cap="none" spc="0" normalizeH="0" baseline="0" noProof="0" dirty="0">
                <a:ln>
                  <a:noFill/>
                </a:ln>
                <a:solidFill>
                  <a:schemeClr val="tx1"/>
                </a:solidFill>
                <a:effectLst/>
                <a:uLnTx/>
                <a:uFillTx/>
                <a:latin typeface="+mn-ea"/>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ea"/>
              <a:sym typeface="+mn-ea"/>
            </a:endParaRPr>
          </a:p>
        </p:txBody>
      </p:sp>
      <p:sp>
        <p:nvSpPr>
          <p:cNvPr id="64" name="文本框 63"/>
          <p:cNvSpPr txBox="1"/>
          <p:nvPr/>
        </p:nvSpPr>
        <p:spPr>
          <a:xfrm>
            <a:off x="4963795" y="10666095"/>
            <a:ext cx="4980305" cy="71501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市政设施建设类审批</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（审批时限：即办件，实行告知承诺制）</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sp>
        <p:nvSpPr>
          <p:cNvPr id="65" name="文本框 64"/>
          <p:cNvSpPr txBox="1"/>
          <p:nvPr/>
        </p:nvSpPr>
        <p:spPr>
          <a:xfrm>
            <a:off x="10262870" y="10666095"/>
            <a:ext cx="5807075" cy="70739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工程建设涉及城市绿地、树木审批</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cs"/>
                <a:sym typeface="+mn-ea"/>
              </a:rPr>
              <a:t>5</a:t>
            </a: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sp>
        <p:nvSpPr>
          <p:cNvPr id="66" name="文本框 65"/>
          <p:cNvSpPr txBox="1"/>
          <p:nvPr/>
        </p:nvSpPr>
        <p:spPr>
          <a:xfrm>
            <a:off x="4963795" y="11698605"/>
            <a:ext cx="11105515" cy="71501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因工程建设需要拆除、改动、迁移供水、排水与污水处理设施审核</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（审批时限：即办件，实行告知承诺制）</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sp>
        <p:nvSpPr>
          <p:cNvPr id="67" name="文本框 66"/>
          <p:cNvSpPr txBox="1"/>
          <p:nvPr/>
        </p:nvSpPr>
        <p:spPr>
          <a:xfrm>
            <a:off x="8595360" y="7422515"/>
            <a:ext cx="2978785" cy="714375"/>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sym typeface="+mn-ea"/>
              </a:rPr>
              <a:t>市政公用设施报装</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cxnSp>
        <p:nvCxnSpPr>
          <p:cNvPr id="68" name="直接箭头连接符 67"/>
          <p:cNvCxnSpPr/>
          <p:nvPr/>
        </p:nvCxnSpPr>
        <p:spPr>
          <a:xfrm>
            <a:off x="6586855" y="7755255"/>
            <a:ext cx="198056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9" name="直接箭头连接符 68"/>
          <p:cNvCxnSpPr/>
          <p:nvPr/>
        </p:nvCxnSpPr>
        <p:spPr>
          <a:xfrm flipV="1">
            <a:off x="16678910" y="5456555"/>
            <a:ext cx="0" cy="22987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flipH="1">
            <a:off x="11574145" y="7742555"/>
            <a:ext cx="51047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flipV="1">
            <a:off x="6600190" y="7084695"/>
            <a:ext cx="0" cy="676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文本框 71"/>
          <p:cNvSpPr txBox="1"/>
          <p:nvPr/>
        </p:nvSpPr>
        <p:spPr>
          <a:xfrm>
            <a:off x="894080" y="4149725"/>
            <a:ext cx="3116580" cy="2965450"/>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73" name="文本框 72"/>
          <p:cNvSpPr txBox="1"/>
          <p:nvPr/>
        </p:nvSpPr>
        <p:spPr>
          <a:xfrm>
            <a:off x="990600" y="5176520"/>
            <a:ext cx="2891155" cy="829310"/>
          </a:xfrm>
          <a:prstGeom prst="rect">
            <a:avLst/>
          </a:prstGeom>
          <a:solidFill>
            <a:schemeClr val="bg1"/>
          </a:solidFill>
          <a:ln w="0" cmpd="sng">
            <a:solidFill>
              <a:srgbClr val="000000"/>
            </a:solidFill>
            <a:prstDash val="solid"/>
          </a:ln>
        </p:spPr>
        <p:txBody>
          <a:bodyPr wrap="square" rtlCol="0">
            <a:spAutoFit/>
          </a:bodyPr>
          <a:lstStyle/>
          <a:p>
            <a:r>
              <a:rPr lang="zh-CN" altLang="en-US" sz="1200" dirty="0">
                <a:ln>
                  <a:noFill/>
                </a:ln>
                <a:solidFill>
                  <a:schemeClr val="tx1"/>
                </a:solidFill>
              </a:rPr>
              <a:t>全省工程建设项目（审批、核准类），立项前须进行项目用地合规性检测，符合空间规划或依法依规解决规划问题后可办理立项用地规划许可阶段审批事项。</a:t>
            </a:r>
            <a:endParaRPr lang="zh-CN" altLang="en-US" sz="1200" dirty="0">
              <a:ln>
                <a:noFill/>
              </a:ln>
              <a:solidFill>
                <a:schemeClr val="tx1"/>
              </a:solidFill>
            </a:endParaRPr>
          </a:p>
        </p:txBody>
      </p:sp>
      <p:sp>
        <p:nvSpPr>
          <p:cNvPr id="74" name="文本框 73"/>
          <p:cNvSpPr txBox="1"/>
          <p:nvPr/>
        </p:nvSpPr>
        <p:spPr>
          <a:xfrm>
            <a:off x="1007745" y="4253230"/>
            <a:ext cx="2891155" cy="686435"/>
          </a:xfrm>
          <a:prstGeom prst="rect">
            <a:avLst/>
          </a:prstGeom>
          <a:solidFill>
            <a:schemeClr val="bg1"/>
          </a:solidFill>
          <a:ln w="9525" cmpd="sng">
            <a:solidFill>
              <a:srgbClr val="000000"/>
            </a:solidFill>
            <a:prstDash val="solid"/>
          </a:ln>
        </p:spPr>
        <p:txBody>
          <a:bodyPr wrap="square" bIns="0" rtlCol="0">
            <a:noAutofit/>
          </a:bodyPr>
          <a:lstStyle/>
          <a:p>
            <a:pPr>
              <a:lnSpc>
                <a:spcPts val="1600"/>
              </a:lnSpc>
            </a:pPr>
            <a:r>
              <a:rPr lang="zh-CN" altLang="en-US" sz="1200" dirty="0">
                <a:solidFill>
                  <a:schemeClr val="tx1"/>
                </a:solidFill>
              </a:rPr>
              <a:t>各类开发区、工业园区、新区等推行</a:t>
            </a:r>
            <a:r>
              <a:rPr lang="zh-CN" altLang="en-US" sz="1200" dirty="0">
                <a:ln>
                  <a:noFill/>
                </a:ln>
                <a:solidFill>
                  <a:schemeClr val="tx1"/>
                </a:solidFill>
              </a:rPr>
              <a:t>区域评估，并将区域评估有关要求落实到地块上。</a:t>
            </a:r>
            <a:endParaRPr lang="zh-CN" altLang="en-US" sz="1200" dirty="0">
              <a:ln>
                <a:noFill/>
              </a:ln>
              <a:solidFill>
                <a:schemeClr val="tx1"/>
              </a:solidFill>
            </a:endParaRPr>
          </a:p>
        </p:txBody>
      </p:sp>
      <p:sp>
        <p:nvSpPr>
          <p:cNvPr id="75" name="文本框 74"/>
          <p:cNvSpPr txBox="1"/>
          <p:nvPr/>
        </p:nvSpPr>
        <p:spPr>
          <a:xfrm>
            <a:off x="1013460" y="6242685"/>
            <a:ext cx="2884805" cy="829945"/>
          </a:xfrm>
          <a:prstGeom prst="rect">
            <a:avLst/>
          </a:prstGeom>
          <a:solidFill>
            <a:schemeClr val="bg1"/>
          </a:solidFill>
          <a:ln w="0" cmpd="sng">
            <a:solidFill>
              <a:srgbClr val="000000"/>
            </a:solidFill>
            <a:prstDash val="solid"/>
          </a:ln>
        </p:spPr>
        <p:txBody>
          <a:bodyPr wrap="square" rtlCol="0">
            <a:spAutoFit/>
          </a:bodyPr>
          <a:lstStyle/>
          <a:p>
            <a:r>
              <a:rPr lang="zh-CN" altLang="en-US" sz="1200" dirty="0">
                <a:ln>
                  <a:noFill/>
                </a:ln>
                <a:solidFill>
                  <a:schemeClr val="tx1"/>
                </a:solidFill>
              </a:rPr>
              <a:t>推行“用地清单制+告知承诺制”，将规划条件、管理要求及经济指标等要求统一落实到地块上，并作为土地划拨或挂牌出让条件。</a:t>
            </a:r>
            <a:endParaRPr lang="zh-CN" altLang="en-US" sz="1200" dirty="0">
              <a:ln>
                <a:noFill/>
              </a:ln>
              <a:solidFill>
                <a:schemeClr val="tx1"/>
              </a:solidFill>
            </a:endParaRPr>
          </a:p>
        </p:txBody>
      </p:sp>
      <p:cxnSp>
        <p:nvCxnSpPr>
          <p:cNvPr id="79" name="直接箭头连接符 78"/>
          <p:cNvCxnSpPr/>
          <p:nvPr>
            <p:custDataLst>
              <p:tags r:id="rId6"/>
            </p:custDataLst>
          </p:nvPr>
        </p:nvCxnSpPr>
        <p:spPr>
          <a:xfrm>
            <a:off x="4104043" y="5118065"/>
            <a:ext cx="82800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五边形 114"/>
          <p:cNvSpPr/>
          <p:nvPr/>
        </p:nvSpPr>
        <p:spPr>
          <a:xfrm>
            <a:off x="871220" y="3309600"/>
            <a:ext cx="3630279" cy="603400"/>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endParaRPr lang="zh-CN" altLang="en-US" sz="1765" b="1">
              <a:solidFill>
                <a:schemeClr val="tx1"/>
              </a:solidFill>
            </a:endParaRPr>
          </a:p>
        </p:txBody>
      </p:sp>
      <p:cxnSp>
        <p:nvCxnSpPr>
          <p:cNvPr id="81" name="直接连接符 80"/>
          <p:cNvCxnSpPr/>
          <p:nvPr/>
        </p:nvCxnSpPr>
        <p:spPr>
          <a:xfrm>
            <a:off x="4501515" y="3655695"/>
            <a:ext cx="2540" cy="896937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p:nvCxnSpPr>
        <p:spPr>
          <a:xfrm flipH="1">
            <a:off x="16405860" y="3655695"/>
            <a:ext cx="3175" cy="896937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custDataLst>
              <p:tags r:id="rId7"/>
            </p:custDataLst>
          </p:nvPr>
        </p:nvCxnSpPr>
        <p:spPr>
          <a:xfrm>
            <a:off x="1162530" y="1261076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95" name="矩形 94"/>
          <p:cNvSpPr/>
          <p:nvPr/>
        </p:nvSpPr>
        <p:spPr>
          <a:xfrm>
            <a:off x="5059045" y="4500245"/>
            <a:ext cx="11023600" cy="235331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cxnSp>
        <p:nvCxnSpPr>
          <p:cNvPr id="96" name="直接连接符 95"/>
          <p:cNvCxnSpPr/>
          <p:nvPr/>
        </p:nvCxnSpPr>
        <p:spPr>
          <a:xfrm>
            <a:off x="5041900" y="6146165"/>
            <a:ext cx="1105725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1" name="直接连接符 100"/>
          <p:cNvCxnSpPr/>
          <p:nvPr/>
        </p:nvCxnSpPr>
        <p:spPr>
          <a:xfrm>
            <a:off x="8595360" y="4528820"/>
            <a:ext cx="0" cy="1616710"/>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cxnSp>
        <p:nvCxnSpPr>
          <p:cNvPr id="102" name="直接连接符 101"/>
          <p:cNvCxnSpPr/>
          <p:nvPr/>
        </p:nvCxnSpPr>
        <p:spPr>
          <a:xfrm>
            <a:off x="12466320" y="4520565"/>
            <a:ext cx="0" cy="1616710"/>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cxnSp>
        <p:nvCxnSpPr>
          <p:cNvPr id="109" name="直接连接符 108"/>
          <p:cNvCxnSpPr/>
          <p:nvPr/>
        </p:nvCxnSpPr>
        <p:spPr>
          <a:xfrm>
            <a:off x="10373995" y="6146165"/>
            <a:ext cx="0" cy="707390"/>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125" name="文本框 124"/>
          <p:cNvSpPr txBox="1"/>
          <p:nvPr/>
        </p:nvSpPr>
        <p:spPr>
          <a:xfrm>
            <a:off x="16550005" y="8817610"/>
            <a:ext cx="3725545" cy="330835"/>
          </a:xfrm>
          <a:prstGeom prst="rect">
            <a:avLst/>
          </a:prstGeom>
          <a:noFill/>
          <a:ln w="9525" cmpd="sng">
            <a:solidFill>
              <a:schemeClr val="bg1"/>
            </a:solidFill>
            <a:prstDash val="solid"/>
          </a:ln>
        </p:spPr>
        <p:txBody>
          <a:bodyPr wrap="square" bIns="0" rtlCol="0" anchor="t" anchorCtr="0">
            <a:noAutofit/>
          </a:bodyPr>
          <a:p>
            <a:pPr algn="ctr">
              <a:buClrTx/>
              <a:buSzTx/>
              <a:buNone/>
            </a:pPr>
            <a:r>
              <a:rPr lang="zh-CN" altLang="en-US" sz="1400" b="1" noProof="0" dirty="0">
                <a:ln>
                  <a:noFill/>
                </a:ln>
                <a:solidFill>
                  <a:schemeClr val="tx1"/>
                </a:solidFill>
                <a:effectLst/>
                <a:uLnTx/>
                <a:uFillTx/>
                <a:latin typeface="Arial" panose="020B0604020202020204" pitchFamily="34" charset="0"/>
                <a:ea typeface="宋体" panose="02010600030101010101" pitchFamily="2" charset="-122"/>
              </a:rPr>
              <a:t>第四阶段可并联或并行办理其他事项</a:t>
            </a:r>
            <a:endParaRPr lang="zh-CN" altLang="en-US" sz="1400" b="1" noProof="0" dirty="0">
              <a:ln>
                <a:noFill/>
              </a:ln>
              <a:solidFill>
                <a:schemeClr val="tx1"/>
              </a:solidFill>
              <a:effectLst/>
              <a:uLnTx/>
              <a:uFillTx/>
              <a:latin typeface="Arial" panose="020B0604020202020204" pitchFamily="34" charset="0"/>
              <a:ea typeface="宋体" panose="02010600030101010101" pitchFamily="2" charset="-122"/>
            </a:endParaRPr>
          </a:p>
        </p:txBody>
      </p:sp>
      <p:sp>
        <p:nvSpPr>
          <p:cNvPr id="20" name="文本框 19"/>
          <p:cNvSpPr txBox="1"/>
          <p:nvPr/>
        </p:nvSpPr>
        <p:spPr>
          <a:xfrm>
            <a:off x="16847185" y="9244330"/>
            <a:ext cx="3131185" cy="633095"/>
          </a:xfrm>
          <a:prstGeom prst="rect">
            <a:avLst/>
          </a:prstGeom>
          <a:solidFill>
            <a:schemeClr val="bg2"/>
          </a:solidFill>
          <a:ln w="0" cmpd="sng">
            <a:solidFill>
              <a:srgbClr val="000000"/>
            </a:solidFill>
            <a:prstDash val="solid"/>
          </a:ln>
        </p:spPr>
        <p:txBody>
          <a:bodyPr wrap="square" bIns="0" rtlCol="0" anchor="ctr" anchorCtr="0">
            <a:noAutofit/>
          </a:bodyPr>
          <a:p>
            <a:pPr algn="ctr">
              <a:buClrTx/>
              <a:buSzTx/>
              <a:buNone/>
            </a:pPr>
            <a:r>
              <a:rPr lang="zh-CN" altLang="en-US" sz="1200" dirty="0">
                <a:ln>
                  <a:noFill/>
                </a:ln>
                <a:solidFill>
                  <a:schemeClr val="tx1"/>
                </a:solidFill>
                <a:latin typeface="+mn-ea"/>
              </a:rPr>
              <a:t>市政公用设施接入</a:t>
            </a:r>
            <a:endParaRPr lang="zh-CN" altLang="en-US" sz="1200" dirty="0">
              <a:ln>
                <a:noFill/>
              </a:ln>
              <a:solidFill>
                <a:schemeClr val="tx1"/>
              </a:solidFill>
              <a:latin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6009005" y="922020"/>
            <a:ext cx="9220200" cy="475615"/>
          </a:xfrm>
          <a:prstGeom prst="rect">
            <a:avLst/>
          </a:prstGeom>
          <a:noFill/>
        </p:spPr>
        <p:txBody>
          <a:bodyPr wrap="square" rtlCol="0">
            <a:spAutoFit/>
          </a:bodyPr>
          <a:lstStyle/>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98044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344805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591566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1135995" y="4713605"/>
            <a:ext cx="570928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1135995" y="6108065"/>
            <a:ext cx="570928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1135995" y="7502525"/>
            <a:ext cx="570928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0948035" y="3352800"/>
            <a:ext cx="6066155" cy="805878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17461865" y="3352800"/>
            <a:ext cx="255841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17461865" y="4713605"/>
            <a:ext cx="255841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17462500" y="10815320"/>
            <a:ext cx="2557780" cy="5969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1390015" y="1249997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7888605" y="1249997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14387195" y="1249997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1390015" y="1350073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7888605" y="1350073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14387195" y="1350073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980440" y="11905615"/>
            <a:ext cx="19040475" cy="25031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4856480" y="11981815"/>
            <a:ext cx="11927205" cy="398780"/>
          </a:xfrm>
          <a:prstGeom prst="rect">
            <a:avLst/>
          </a:prstGeom>
          <a:noFill/>
        </p:spPr>
        <p:txBody>
          <a:bodyPr wrap="square" rtlCol="0">
            <a:spAutoFit/>
          </a:bodyPr>
          <a:lstStyle/>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800735" y="14749780"/>
            <a:ext cx="11634470" cy="553085"/>
          </a:xfrm>
          <a:prstGeom prst="rect">
            <a:avLst/>
          </a:prstGeom>
          <a:noFill/>
        </p:spPr>
        <p:txBody>
          <a:bodyPr wrap="square" rtlCol="0">
            <a:spAutoFit/>
          </a:bodyPr>
          <a:lstStyle/>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sp>
        <p:nvSpPr>
          <p:cNvPr id="37" name="矩形 36"/>
          <p:cNvSpPr/>
          <p:nvPr/>
        </p:nvSpPr>
        <p:spPr>
          <a:xfrm>
            <a:off x="17462500" y="7435215"/>
            <a:ext cx="2558415" cy="28841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6" name="矩形 5"/>
          <p:cNvSpPr/>
          <p:nvPr/>
        </p:nvSpPr>
        <p:spPr>
          <a:xfrm>
            <a:off x="12229465" y="3829685"/>
            <a:ext cx="3503930" cy="45847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838327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17461865" y="6074410"/>
            <a:ext cx="255841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9" idx="0"/>
          </p:cNvCxnSpPr>
          <p:nvPr/>
        </p:nvCxnSpPr>
        <p:spPr>
          <a:xfrm rot="16200000" flipH="1" flipV="1">
            <a:off x="12702540" y="35560"/>
            <a:ext cx="2721610" cy="9356090"/>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9453245" y="2438400"/>
            <a:ext cx="9220200" cy="368300"/>
          </a:xfrm>
          <a:prstGeom prst="rect">
            <a:avLst/>
          </a:prstGeom>
          <a:noFill/>
        </p:spPr>
        <p:txBody>
          <a:bodyPr wrap="square" rtlCol="0">
            <a:spAutoFit/>
          </a:bodyPr>
          <a:lstStyle/>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18741390" y="4211955"/>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18741390" y="5578475"/>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18743930" y="6939280"/>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18782030" y="10319385"/>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2995295"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5462905"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7919085"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0447020"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17017365" y="3784600"/>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sp>
        <p:nvSpPr>
          <p:cNvPr id="44" name="矩形 43"/>
          <p:cNvSpPr/>
          <p:nvPr/>
        </p:nvSpPr>
        <p:spPr>
          <a:xfrm>
            <a:off x="16986372" y="8148836"/>
            <a:ext cx="3587628" cy="646331"/>
          </a:xfrm>
          <a:prstGeom prst="rect">
            <a:avLst/>
          </a:prstGeom>
        </p:spPr>
        <p:txBody>
          <a:bodyPr wrap="square">
            <a:spAutoFit/>
          </a:bodyPr>
          <a:lstStyle/>
          <a:p>
            <a:pPr algn="ctr"/>
            <a:r>
              <a:rPr lang="zh-CN" altLang="en-US" dirty="0" smtClean="0">
                <a:latin typeface="黑体" panose="02010609060101010101" pitchFamily="49" charset="-122"/>
                <a:ea typeface="黑体" panose="02010609060101010101" pitchFamily="49" charset="-122"/>
              </a:rPr>
              <a:t>建设工程</a:t>
            </a:r>
            <a:endParaRPr lang="zh-CN" altLang="en-US" dirty="0" smtClean="0">
              <a:latin typeface="黑体" panose="02010609060101010101" pitchFamily="49" charset="-122"/>
              <a:ea typeface="黑体" panose="02010609060101010101" pitchFamily="49" charset="-122"/>
            </a:endParaRPr>
          </a:p>
          <a:p>
            <a:pPr algn="ctr"/>
            <a:r>
              <a:rPr lang="zh-CN" altLang="en-US" dirty="0" smtClean="0">
                <a:latin typeface="黑体" panose="02010609060101010101" pitchFamily="49" charset="-122"/>
                <a:ea typeface="黑体" panose="02010609060101010101" pitchFamily="49" charset="-122"/>
              </a:rPr>
              <a:t>竣工验收备案</a:t>
            </a:r>
            <a:endParaRPr lang="zh-CN" altLang="en-US" dirty="0">
              <a:latin typeface="黑体" panose="02010609060101010101" pitchFamily="49" charset="-122"/>
              <a:ea typeface="黑体" panose="02010609060101010101" pitchFamily="49" charset="-122"/>
            </a:endParaRPr>
          </a:p>
        </p:txBody>
      </p:sp>
    </p:spTree>
  </p:cSld>
  <p:clrMapOvr>
    <a:masterClrMapping/>
  </p:clrMapOvr>
</p:sld>
</file>

<file path=ppt/tags/tag1.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8"/>
</p:tagLst>
</file>

<file path=ppt/tags/tag3.xml><?xml version="1.0" encoding="utf-8"?>
<p:tagLst xmlns:p="http://schemas.openxmlformats.org/presentationml/2006/main">
  <p:tag name="WM_BEAUTIFY_ZORDER_FLAG_TAG" val="23"/>
</p:tagLst>
</file>

<file path=ppt/tags/tag4.xml><?xml version="1.0" encoding="utf-8"?>
<p:tagLst xmlns:p="http://schemas.openxmlformats.org/presentationml/2006/main">
  <p:tag name="WM_BEAUTIFY_ZORDER_FLAG_TAG" val="26"/>
</p:tagLst>
</file>

<file path=ppt/tags/tag5.xml><?xml version="1.0" encoding="utf-8"?>
<p:tagLst xmlns:p="http://schemas.openxmlformats.org/presentationml/2006/main">
  <p:tag name="WM_BEAUTIFY_ZORDER_FLAG_TAG" val="19"/>
</p:tagLst>
</file>

<file path=ppt/tags/tag6.xml><?xml version="1.0" encoding="utf-8"?>
<p:tagLst xmlns:p="http://schemas.openxmlformats.org/presentationml/2006/main">
  <p:tag name="WM_BEAUTIFY_ZORDER_FLAG_TAG" val="26"/>
</p:tagLst>
</file>

<file path=ppt/tags/tag7.xml><?xml version="1.0" encoding="utf-8"?>
<p:tagLst xmlns:p="http://schemas.openxmlformats.org/presentationml/2006/main">
  <p:tag name="WM_BEAUTIFY_ZORDER_FLAG_TAG" val="6"/>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1882</Words>
  <Application>WPS 演示</Application>
  <PresentationFormat>自定义</PresentationFormat>
  <Paragraphs>135</Paragraphs>
  <Slides>2</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vt:i4>
      </vt:variant>
    </vt:vector>
  </HeadingPairs>
  <TitlesOfParts>
    <vt:vector size="15" baseType="lpstr">
      <vt:lpstr>Arial</vt:lpstr>
      <vt:lpstr>宋体</vt:lpstr>
      <vt:lpstr>Wingdings</vt:lpstr>
      <vt:lpstr>黑体</vt:lpstr>
      <vt:lpstr>Arial</vt:lpstr>
      <vt:lpstr>Calibri</vt:lpstr>
      <vt:lpstr>等线</vt:lpstr>
      <vt:lpstr>微软雅黑</vt:lpstr>
      <vt:lpstr>Arial Unicode MS</vt:lpstr>
      <vt:lpstr>Calibri Light</vt:lpstr>
      <vt:lpstr>Calibri</vt:lpstr>
      <vt:lpstr>等线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zz</cp:lastModifiedBy>
  <cp:revision>94</cp:revision>
  <dcterms:created xsi:type="dcterms:W3CDTF">2021-09-22T06:50:00Z</dcterms:created>
  <dcterms:modified xsi:type="dcterms:W3CDTF">2022-01-26T13:28:35Z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AD6D269BE02541C3B22DF6174DB2293B</vt:lpwstr>
  </property>
</Properties>
</file>