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264" r:id="rId3"/>
    <p:sldId id="265" r:id="rId5"/>
  </p:sldIdLst>
  <p:sldSz cx="21383625" cy="15119350"/>
  <p:notesSz cx="6807200" cy="993902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X230" initials="X" lastIdx="1" clrIdx="0"/>
  <p:cmAuthor id="0" name="李亚勇" initials="xb21cn" lastIdx="4" clrIdx="0"/>
  <p:cmAuthor id="1" name="微软用户" initials="微" lastIdx="1" clrIdx="0"/>
  <p:cmAuthor id="8" name="刘建华" initials="刘" lastIdx="1" clrIdx="0"/>
  <p:cmAuthor id="2" name="周毅" initials="周" lastIdx="23" clrIdx="1"/>
  <p:cmAuthor id="3" name="Zhao Libo" initials="Z" lastIdx="6" clrIdx="2"/>
  <p:cmAuthor id="4" name="中建五局工业设备安装有限公司北京国贸三期B项目部" initials="中" lastIdx="0" clrIdx="3"/>
  <p:cmAuthor id="5" name="刘钊" initials="刘" lastIdx="2" clrIdx="4"/>
  <p:cmAuthor id="6" name="刘骁" initials="刘" lastIdx="4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941" autoAdjust="0"/>
    <p:restoredTop sz="99814" autoAdjust="0"/>
  </p:normalViewPr>
  <p:slideViewPr>
    <p:cSldViewPr showGuides="1">
      <p:cViewPr>
        <p:scale>
          <a:sx n="66" d="100"/>
          <a:sy n="66" d="100"/>
        </p:scale>
        <p:origin x="912" y="792"/>
      </p:cViewPr>
      <p:guideLst>
        <p:guide orient="horz" pos="8932"/>
        <p:guide pos="901"/>
        <p:guide pos="13285"/>
        <p:guide pos="2998"/>
        <p:guide pos="7845"/>
        <p:guide pos="5441"/>
        <p:guide pos="104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3013"/>
            <a:ext cx="47434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3013"/>
            <a:ext cx="4743450" cy="3354387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835" y="2474568"/>
            <a:ext cx="18176799" cy="5264141"/>
          </a:xfrm>
        </p:spPr>
        <p:txBody>
          <a:bodyPr anchor="b"/>
          <a:lstStyle>
            <a:lvl1pPr algn="ctr">
              <a:defRPr sz="117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3059" y="7941714"/>
            <a:ext cx="16038352" cy="3650597"/>
          </a:xfrm>
        </p:spPr>
        <p:txBody>
          <a:bodyPr/>
          <a:lstStyle>
            <a:lvl1pPr marL="0" indent="0" algn="ctr">
              <a:buNone/>
              <a:defRPr sz="4685"/>
            </a:lvl1pPr>
            <a:lvl2pPr marL="891540" indent="0" algn="ctr">
              <a:buNone/>
              <a:defRPr sz="3900"/>
            </a:lvl2pPr>
            <a:lvl3pPr marL="1784350" indent="0" algn="ctr">
              <a:buNone/>
              <a:defRPr sz="3510"/>
            </a:lvl3pPr>
            <a:lvl4pPr marL="2675890" indent="0" algn="ctr">
              <a:buNone/>
              <a:defRPr sz="3120"/>
            </a:lvl4pPr>
            <a:lvl5pPr marL="3568700" indent="0" algn="ctr">
              <a:buNone/>
              <a:defRPr sz="3120"/>
            </a:lvl5pPr>
            <a:lvl6pPr marL="4460240" indent="0" algn="ctr">
              <a:buNone/>
              <a:defRPr sz="3120"/>
            </a:lvl6pPr>
            <a:lvl7pPr marL="5352415" indent="0" algn="ctr">
              <a:buNone/>
              <a:defRPr sz="3120"/>
            </a:lvl7pPr>
            <a:lvl8pPr marL="6244590" indent="0" algn="ctr">
              <a:buNone/>
              <a:defRPr sz="3120"/>
            </a:lvl8pPr>
            <a:lvl9pPr marL="7136765" indent="0" algn="ctr">
              <a:buNone/>
              <a:defRPr sz="312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3262" y="805022"/>
            <a:ext cx="4611026" cy="1281384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83" y="805022"/>
            <a:ext cx="13565773" cy="1281384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047" y="3769606"/>
            <a:ext cx="18444104" cy="6289668"/>
          </a:xfrm>
        </p:spPr>
        <p:txBody>
          <a:bodyPr anchor="b"/>
          <a:lstStyle>
            <a:lvl1pPr>
              <a:defRPr sz="117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047" y="10118777"/>
            <a:ext cx="18444104" cy="3307587"/>
          </a:xfrm>
        </p:spPr>
        <p:txBody>
          <a:bodyPr/>
          <a:lstStyle>
            <a:lvl1pPr marL="0" indent="0">
              <a:buNone/>
              <a:defRPr sz="4685">
                <a:solidFill>
                  <a:schemeClr val="tx1"/>
                </a:solidFill>
              </a:defRPr>
            </a:lvl1pPr>
            <a:lvl2pPr marL="891540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2pPr>
            <a:lvl3pPr marL="1784350" indent="0">
              <a:buNone/>
              <a:defRPr sz="3510">
                <a:solidFill>
                  <a:schemeClr val="tx1">
                    <a:tint val="75000"/>
                  </a:schemeClr>
                </a:solidFill>
              </a:defRPr>
            </a:lvl3pPr>
            <a:lvl4pPr marL="2675890" indent="0">
              <a:buNone/>
              <a:defRPr sz="3120">
                <a:solidFill>
                  <a:schemeClr val="tx1">
                    <a:tint val="75000"/>
                  </a:schemeClr>
                </a:solidFill>
              </a:defRPr>
            </a:lvl4pPr>
            <a:lvl5pPr marL="3568700" indent="0">
              <a:buNone/>
              <a:defRPr sz="3120">
                <a:solidFill>
                  <a:schemeClr val="tx1">
                    <a:tint val="75000"/>
                  </a:schemeClr>
                </a:solidFill>
              </a:defRPr>
            </a:lvl5pPr>
            <a:lvl6pPr marL="4460240" indent="0">
              <a:buNone/>
              <a:defRPr sz="3120">
                <a:solidFill>
                  <a:schemeClr val="tx1">
                    <a:tint val="75000"/>
                  </a:schemeClr>
                </a:solidFill>
              </a:defRPr>
            </a:lvl6pPr>
            <a:lvl7pPr marL="5352415" indent="0">
              <a:buNone/>
              <a:defRPr sz="3120">
                <a:solidFill>
                  <a:schemeClr val="tx1">
                    <a:tint val="75000"/>
                  </a:schemeClr>
                </a:solidFill>
              </a:defRPr>
            </a:lvl7pPr>
            <a:lvl8pPr marL="6244590" indent="0">
              <a:buNone/>
              <a:defRPr sz="3120">
                <a:solidFill>
                  <a:schemeClr val="tx1">
                    <a:tint val="75000"/>
                  </a:schemeClr>
                </a:solidFill>
              </a:defRPr>
            </a:lvl8pPr>
            <a:lvl9pPr marL="7136765" indent="0">
              <a:buNone/>
              <a:defRPr sz="3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82" y="4025108"/>
            <a:ext cx="9088400" cy="959375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888" y="4025108"/>
            <a:ext cx="9088400" cy="959375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68" y="805025"/>
            <a:ext cx="18444104" cy="292257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70" y="3706601"/>
            <a:ext cx="9046631" cy="1816547"/>
          </a:xfrm>
        </p:spPr>
        <p:txBody>
          <a:bodyPr anchor="b"/>
          <a:lstStyle>
            <a:lvl1pPr marL="0" indent="0">
              <a:buNone/>
              <a:defRPr sz="4685" b="1"/>
            </a:lvl1pPr>
            <a:lvl2pPr marL="891540" indent="0">
              <a:buNone/>
              <a:defRPr sz="3900" b="1"/>
            </a:lvl2pPr>
            <a:lvl3pPr marL="1784350" indent="0">
              <a:buNone/>
              <a:defRPr sz="3510" b="1"/>
            </a:lvl3pPr>
            <a:lvl4pPr marL="2675890" indent="0">
              <a:buNone/>
              <a:defRPr sz="3120" b="1"/>
            </a:lvl4pPr>
            <a:lvl5pPr marL="3568700" indent="0">
              <a:buNone/>
              <a:defRPr sz="3120" b="1"/>
            </a:lvl5pPr>
            <a:lvl6pPr marL="4460240" indent="0">
              <a:buNone/>
              <a:defRPr sz="3120" b="1"/>
            </a:lvl6pPr>
            <a:lvl7pPr marL="5352415" indent="0">
              <a:buNone/>
              <a:defRPr sz="3120" b="1"/>
            </a:lvl7pPr>
            <a:lvl8pPr marL="6244590" indent="0">
              <a:buNone/>
              <a:defRPr sz="3120" b="1"/>
            </a:lvl8pPr>
            <a:lvl9pPr marL="7136765" indent="0">
              <a:buNone/>
              <a:defRPr sz="31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70" y="5523149"/>
            <a:ext cx="9046631" cy="812371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889" y="3706601"/>
            <a:ext cx="9091185" cy="1816547"/>
          </a:xfrm>
        </p:spPr>
        <p:txBody>
          <a:bodyPr anchor="b"/>
          <a:lstStyle>
            <a:lvl1pPr marL="0" indent="0">
              <a:buNone/>
              <a:defRPr sz="4685" b="1"/>
            </a:lvl1pPr>
            <a:lvl2pPr marL="891540" indent="0">
              <a:buNone/>
              <a:defRPr sz="3900" b="1"/>
            </a:lvl2pPr>
            <a:lvl3pPr marL="1784350" indent="0">
              <a:buNone/>
              <a:defRPr sz="3510" b="1"/>
            </a:lvl3pPr>
            <a:lvl4pPr marL="2675890" indent="0">
              <a:buNone/>
              <a:defRPr sz="3120" b="1"/>
            </a:lvl4pPr>
            <a:lvl5pPr marL="3568700" indent="0">
              <a:buNone/>
              <a:defRPr sz="3120" b="1"/>
            </a:lvl5pPr>
            <a:lvl6pPr marL="4460240" indent="0">
              <a:buNone/>
              <a:defRPr sz="3120" b="1"/>
            </a:lvl6pPr>
            <a:lvl7pPr marL="5352415" indent="0">
              <a:buNone/>
              <a:defRPr sz="3120" b="1"/>
            </a:lvl7pPr>
            <a:lvl8pPr marL="6244590" indent="0">
              <a:buNone/>
              <a:defRPr sz="3120" b="1"/>
            </a:lvl8pPr>
            <a:lvl9pPr marL="7136765" indent="0">
              <a:buNone/>
              <a:defRPr sz="31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889" y="5523149"/>
            <a:ext cx="9091185" cy="812371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67" y="1008027"/>
            <a:ext cx="6897048" cy="3528095"/>
          </a:xfrm>
        </p:spPr>
        <p:txBody>
          <a:bodyPr anchor="b"/>
          <a:lstStyle>
            <a:lvl1pPr>
              <a:defRPr sz="624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1185" y="2177061"/>
            <a:ext cx="10825888" cy="10745288"/>
          </a:xfrm>
        </p:spPr>
        <p:txBody>
          <a:bodyPr/>
          <a:lstStyle>
            <a:lvl1pPr>
              <a:defRPr sz="6245"/>
            </a:lvl1pPr>
            <a:lvl2pPr>
              <a:defRPr sz="5465"/>
            </a:lvl2pPr>
            <a:lvl3pPr>
              <a:defRPr sz="4685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67" y="4536121"/>
            <a:ext cx="6897048" cy="8403726"/>
          </a:xfrm>
        </p:spPr>
        <p:txBody>
          <a:bodyPr/>
          <a:lstStyle>
            <a:lvl1pPr marL="0" indent="0">
              <a:buNone/>
              <a:defRPr sz="3120"/>
            </a:lvl1pPr>
            <a:lvl2pPr marL="891540" indent="0">
              <a:buNone/>
              <a:defRPr sz="2730"/>
            </a:lvl2pPr>
            <a:lvl3pPr marL="1784350" indent="0">
              <a:buNone/>
              <a:defRPr sz="2340"/>
            </a:lvl3pPr>
            <a:lvl4pPr marL="2675890" indent="0">
              <a:buNone/>
              <a:defRPr sz="1955"/>
            </a:lvl4pPr>
            <a:lvl5pPr marL="3568700" indent="0">
              <a:buNone/>
              <a:defRPr sz="1955"/>
            </a:lvl5pPr>
            <a:lvl6pPr marL="4460240" indent="0">
              <a:buNone/>
              <a:defRPr sz="1955"/>
            </a:lvl6pPr>
            <a:lvl7pPr marL="5352415" indent="0">
              <a:buNone/>
              <a:defRPr sz="1955"/>
            </a:lvl7pPr>
            <a:lvl8pPr marL="6244590" indent="0">
              <a:buNone/>
              <a:defRPr sz="1955"/>
            </a:lvl8pPr>
            <a:lvl9pPr marL="7136765" indent="0">
              <a:buNone/>
              <a:defRPr sz="19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67" y="1008027"/>
            <a:ext cx="6897048" cy="3528095"/>
          </a:xfrm>
        </p:spPr>
        <p:txBody>
          <a:bodyPr anchor="b"/>
          <a:lstStyle>
            <a:lvl1pPr>
              <a:defRPr sz="624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1185" y="2177061"/>
            <a:ext cx="10825888" cy="10745288"/>
          </a:xfrm>
        </p:spPr>
        <p:txBody>
          <a:bodyPr anchor="t"/>
          <a:lstStyle>
            <a:lvl1pPr marL="0" indent="0">
              <a:buNone/>
              <a:defRPr sz="6245"/>
            </a:lvl1pPr>
            <a:lvl2pPr marL="891540" indent="0">
              <a:buNone/>
              <a:defRPr sz="5465"/>
            </a:lvl2pPr>
            <a:lvl3pPr marL="1784350" indent="0">
              <a:buNone/>
              <a:defRPr sz="4685"/>
            </a:lvl3pPr>
            <a:lvl4pPr marL="2675890" indent="0">
              <a:buNone/>
              <a:defRPr sz="3900"/>
            </a:lvl4pPr>
            <a:lvl5pPr marL="3568700" indent="0">
              <a:buNone/>
              <a:defRPr sz="3900"/>
            </a:lvl5pPr>
            <a:lvl6pPr marL="4460240" indent="0">
              <a:buNone/>
              <a:defRPr sz="3900"/>
            </a:lvl6pPr>
            <a:lvl7pPr marL="5352415" indent="0">
              <a:buNone/>
              <a:defRPr sz="3900"/>
            </a:lvl7pPr>
            <a:lvl8pPr marL="6244590" indent="0">
              <a:buNone/>
              <a:defRPr sz="3900"/>
            </a:lvl8pPr>
            <a:lvl9pPr marL="7136765" indent="0">
              <a:buNone/>
              <a:defRPr sz="39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67" y="4536121"/>
            <a:ext cx="6897048" cy="8403726"/>
          </a:xfrm>
        </p:spPr>
        <p:txBody>
          <a:bodyPr/>
          <a:lstStyle>
            <a:lvl1pPr marL="0" indent="0">
              <a:buNone/>
              <a:defRPr sz="3120"/>
            </a:lvl1pPr>
            <a:lvl2pPr marL="891540" indent="0">
              <a:buNone/>
              <a:defRPr sz="2730"/>
            </a:lvl2pPr>
            <a:lvl3pPr marL="1784350" indent="0">
              <a:buNone/>
              <a:defRPr sz="2340"/>
            </a:lvl3pPr>
            <a:lvl4pPr marL="2675890" indent="0">
              <a:buNone/>
              <a:defRPr sz="1955"/>
            </a:lvl4pPr>
            <a:lvl5pPr marL="3568700" indent="0">
              <a:buNone/>
              <a:defRPr sz="1955"/>
            </a:lvl5pPr>
            <a:lvl6pPr marL="4460240" indent="0">
              <a:buNone/>
              <a:defRPr sz="1955"/>
            </a:lvl6pPr>
            <a:lvl7pPr marL="5352415" indent="0">
              <a:buNone/>
              <a:defRPr sz="1955"/>
            </a:lvl7pPr>
            <a:lvl8pPr marL="6244590" indent="0">
              <a:buNone/>
              <a:defRPr sz="1955"/>
            </a:lvl8pPr>
            <a:lvl9pPr marL="7136765" indent="0">
              <a:buNone/>
              <a:defRPr sz="19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83" y="805025"/>
            <a:ext cx="18444104" cy="29225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83" y="4025108"/>
            <a:ext cx="18444104" cy="95937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81" y="14014379"/>
            <a:ext cx="4811505" cy="8050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8D810-4F82-45BC-8487-02FBEA50E5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606" y="14014379"/>
            <a:ext cx="7217258" cy="8050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781" y="14014379"/>
            <a:ext cx="4811505" cy="8050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D8DF5-9D55-434D-9C3F-52778FE1332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1784350" rtl="0" eaLnBrk="1" latinLnBrk="0" hangingPunct="1">
        <a:lnSpc>
          <a:spcPct val="90000"/>
        </a:lnSpc>
        <a:spcBef>
          <a:spcPct val="0"/>
        </a:spcBef>
        <a:buNone/>
        <a:defRPr sz="85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5770" indent="-445770" algn="l" defTabSz="1784350" rtl="0" eaLnBrk="1" latinLnBrk="0" hangingPunct="1">
        <a:lnSpc>
          <a:spcPct val="90000"/>
        </a:lnSpc>
        <a:spcBef>
          <a:spcPts val="1955"/>
        </a:spcBef>
        <a:buFont typeface="Arial" panose="020B0604020202020204" pitchFamily="34" charset="0"/>
        <a:buChar char="•"/>
        <a:defRPr sz="5465" kern="1200">
          <a:solidFill>
            <a:schemeClr val="tx1"/>
          </a:solidFill>
          <a:latin typeface="+mn-lt"/>
          <a:ea typeface="+mn-ea"/>
          <a:cs typeface="+mn-cs"/>
        </a:defRPr>
      </a:lvl1pPr>
      <a:lvl2pPr marL="1338580" indent="-445770" algn="l" defTabSz="178435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4685" kern="1200">
          <a:solidFill>
            <a:schemeClr val="tx1"/>
          </a:solidFill>
          <a:latin typeface="+mn-lt"/>
          <a:ea typeface="+mn-ea"/>
          <a:cs typeface="+mn-cs"/>
        </a:defRPr>
      </a:lvl2pPr>
      <a:lvl3pPr marL="2230120" indent="-445770" algn="l" defTabSz="178435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3122295" indent="-445770" algn="l" defTabSz="178435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4pPr>
      <a:lvl5pPr marL="4014470" indent="-445770" algn="l" defTabSz="178435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5pPr>
      <a:lvl6pPr marL="4906645" indent="-445770" algn="l" defTabSz="178435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6pPr>
      <a:lvl7pPr marL="5798820" indent="-445770" algn="l" defTabSz="178435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7pPr>
      <a:lvl8pPr marL="6690995" indent="-445770" algn="l" defTabSz="178435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8pPr>
      <a:lvl9pPr marL="7582535" indent="-445770" algn="l" defTabSz="178435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8435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algn="l" defTabSz="178435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2pPr>
      <a:lvl3pPr marL="1784350" algn="l" defTabSz="178435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3pPr>
      <a:lvl4pPr marL="2675890" algn="l" defTabSz="178435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4pPr>
      <a:lvl5pPr marL="3568700" algn="l" defTabSz="178435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5pPr>
      <a:lvl6pPr marL="4460240" algn="l" defTabSz="178435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6pPr>
      <a:lvl7pPr marL="5352415" algn="l" defTabSz="178435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7pPr>
      <a:lvl8pPr marL="6244590" algn="l" defTabSz="178435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8pPr>
      <a:lvl9pPr marL="7136765" algn="l" defTabSz="178435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文本框 37"/>
          <p:cNvSpPr txBox="1"/>
          <p:nvPr/>
        </p:nvSpPr>
        <p:spPr>
          <a:xfrm>
            <a:off x="8472312" y="5062964"/>
            <a:ext cx="3827869" cy="2293013"/>
          </a:xfrm>
          <a:prstGeom prst="rect">
            <a:avLst/>
          </a:prstGeom>
          <a:noFill/>
          <a:ln w="9525" cmpd="sng">
            <a:solidFill>
              <a:schemeClr val="tx1"/>
            </a:solidFill>
            <a:prstDash val="solid"/>
          </a:ln>
        </p:spPr>
        <p:txBody>
          <a:bodyPr wrap="square" bIns="0" rtlCol="0">
            <a:noAutofit/>
          </a:bodyPr>
          <a:lstStyle/>
          <a:p>
            <a:pPr defTabSz="384175" rtl="0" fontAlgn="auto">
              <a:spcBef>
                <a:spcPts val="0"/>
              </a:spcBef>
              <a:spcAft>
                <a:spcPts val="0"/>
              </a:spcAft>
            </a:pPr>
            <a:endParaRPr lang="en-US" altLang="zh-CN" sz="1000">
              <a:solidFill>
                <a:schemeClr val="tx1"/>
              </a:solidFill>
              <a:latin typeface="Calibri" panose="020F0502020204030204"/>
              <a:ea typeface="等线" panose="02010600030101010101" charset="-122"/>
            </a:endParaRPr>
          </a:p>
        </p:txBody>
      </p:sp>
      <p:sp>
        <p:nvSpPr>
          <p:cNvPr id="56" name="文本框 105"/>
          <p:cNvSpPr txBox="1"/>
          <p:nvPr/>
        </p:nvSpPr>
        <p:spPr>
          <a:xfrm>
            <a:off x="8654415" y="5262245"/>
            <a:ext cx="3482975" cy="1071245"/>
          </a:xfrm>
          <a:prstGeom prst="rect">
            <a:avLst/>
          </a:prstGeom>
          <a:noFill/>
          <a:ln w="9525" cmpd="sng">
            <a:solidFill>
              <a:srgbClr val="000000"/>
            </a:solidFill>
            <a:prstDash val="dash"/>
          </a:ln>
        </p:spPr>
        <p:txBody>
          <a:bodyPr wrap="square" bIns="0" rtlCol="0" anchor="ctr" anchorCtr="0">
            <a:spAutoFit/>
          </a:bodyPr>
          <a:lstStyle/>
          <a:p>
            <a:pPr algn="ctr">
              <a:lnSpc>
                <a:spcPts val="2000"/>
              </a:lnSpc>
              <a:buClrTx/>
              <a:buSzTx/>
              <a:buNone/>
            </a:pPr>
            <a:endParaRPr lang="zh-CN" altLang="en-US" sz="1250" dirty="0">
              <a:solidFill>
                <a:schemeClr val="tx1"/>
              </a:solidFill>
              <a:sym typeface="+mn-ea"/>
            </a:endParaRPr>
          </a:p>
          <a:p>
            <a:pPr algn="ctr">
              <a:lnSpc>
                <a:spcPts val="2000"/>
              </a:lnSpc>
              <a:buClrTx/>
              <a:buSzTx/>
              <a:buNone/>
            </a:pPr>
            <a:endParaRPr lang="zh-CN" altLang="en-US" sz="1250" dirty="0">
              <a:solidFill>
                <a:schemeClr val="tx1"/>
              </a:solidFill>
              <a:sym typeface="+mn-ea"/>
            </a:endParaRPr>
          </a:p>
          <a:p>
            <a:pPr algn="ctr">
              <a:lnSpc>
                <a:spcPts val="2000"/>
              </a:lnSpc>
              <a:buClrTx/>
              <a:buSzTx/>
              <a:buNone/>
            </a:pPr>
            <a:endParaRPr lang="zh-CN" altLang="en-US" sz="1250" dirty="0">
              <a:solidFill>
                <a:schemeClr val="tx1"/>
              </a:solidFill>
              <a:sym typeface="+mn-ea"/>
            </a:endParaRPr>
          </a:p>
          <a:p>
            <a:pPr algn="ctr">
              <a:lnSpc>
                <a:spcPts val="2000"/>
              </a:lnSpc>
              <a:buClrTx/>
              <a:buSzTx/>
              <a:buNone/>
            </a:pPr>
            <a:endParaRPr lang="zh-CN" altLang="en-US" sz="125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679277" y="6380597"/>
            <a:ext cx="3257501" cy="730231"/>
          </a:xfrm>
          <a:prstGeom prst="rect">
            <a:avLst/>
          </a:prstGeom>
          <a:noFill/>
          <a:ln w="0" cmpd="sng">
            <a:solidFill>
              <a:srgbClr val="000000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endParaRPr lang="zh-CN" altLang="en-US" sz="100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679277" y="5410867"/>
            <a:ext cx="3257501" cy="730231"/>
          </a:xfrm>
          <a:prstGeom prst="rect">
            <a:avLst/>
          </a:prstGeom>
          <a:noFill/>
          <a:ln w="0" cmpd="sng">
            <a:solidFill>
              <a:srgbClr val="000000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endParaRPr lang="zh-CN" altLang="en-US" sz="100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998253" y="8483811"/>
            <a:ext cx="6842513" cy="1041739"/>
          </a:xfrm>
          <a:prstGeom prst="rect">
            <a:avLst/>
          </a:prstGeom>
          <a:noFill/>
          <a:ln w="9525" cmpd="sng">
            <a:solidFill>
              <a:schemeClr val="bg1"/>
            </a:solidFill>
            <a:prstDash val="solid"/>
          </a:ln>
        </p:spPr>
        <p:txBody>
          <a:bodyPr wrap="square" bIns="0" rtlCol="0">
            <a:noAutofit/>
          </a:bodyPr>
          <a:lstStyle/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225" b="1">
                <a:solidFill>
                  <a:schemeClr val="tx1"/>
                </a:solidFill>
                <a:latin typeface="Calibri" panose="020F0502020204030204"/>
                <a:ea typeface="等线" panose="02010600030101010101" charset="-122"/>
              </a:rPr>
              <a:t>第一、二阶段可并联或并行办理事项</a:t>
            </a:r>
            <a:endParaRPr lang="zh-CN" altLang="en-US" sz="1225" b="1">
              <a:solidFill>
                <a:schemeClr val="tx1"/>
              </a:solidFill>
              <a:latin typeface="Calibri" panose="020F0502020204030204"/>
              <a:ea typeface="等线" panose="0201060003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422703" y="5124952"/>
            <a:ext cx="3766941" cy="2219899"/>
          </a:xfrm>
          <a:prstGeom prst="rect">
            <a:avLst/>
          </a:prstGeom>
          <a:noFill/>
          <a:ln w="9525" cmpd="sng">
            <a:solidFill>
              <a:schemeClr val="tx1"/>
            </a:solidFill>
            <a:prstDash val="solid"/>
          </a:ln>
        </p:spPr>
        <p:txBody>
          <a:bodyPr wrap="square" bIns="0" rtlCol="0">
            <a:noAutofit/>
          </a:bodyPr>
          <a:lstStyle/>
          <a:p>
            <a:pPr defTabSz="384175" rtl="0" fontAlgn="auto">
              <a:spcBef>
                <a:spcPts val="0"/>
              </a:spcBef>
              <a:spcAft>
                <a:spcPts val="0"/>
              </a:spcAft>
            </a:pPr>
            <a:endParaRPr lang="en-US" altLang="zh-CN" sz="1000">
              <a:solidFill>
                <a:schemeClr val="tx1"/>
              </a:solidFill>
              <a:latin typeface="Calibri" panose="020F0502020204030204"/>
              <a:ea typeface="等线" panose="0201060003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95264" y="2945344"/>
            <a:ext cx="17841313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005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                                            </a:t>
            </a:r>
            <a:r>
              <a:rPr lang="zh-CN" altLang="en-US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湖南省工程建设项目审批流程指导图</a:t>
            </a:r>
            <a:endParaRPr lang="en-US" altLang="zh-CN" sz="24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（政府投资建设的简易既有建筑装饰装修项目</a:t>
            </a:r>
            <a:r>
              <a:rPr lang="zh-CN" altLang="en-US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审批流程指导图）  总审批时限：</a:t>
            </a:r>
            <a:r>
              <a:rPr lang="en-US" sz="24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33</a:t>
            </a:r>
            <a:r>
              <a:rPr lang="zh-CN" altLang="en-US" sz="24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个</a:t>
            </a:r>
            <a:r>
              <a:rPr lang="zh-CN" altLang="en-US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工作日</a:t>
            </a:r>
            <a:endParaRPr lang="zh-CN" altLang="en-US" sz="24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cxnSp>
        <p:nvCxnSpPr>
          <p:cNvPr id="9" name="直接连接符 8"/>
          <p:cNvCxnSpPr/>
          <p:nvPr>
            <p:custDataLst>
              <p:tags r:id="rId1"/>
            </p:custDataLst>
          </p:nvPr>
        </p:nvCxnSpPr>
        <p:spPr>
          <a:xfrm>
            <a:off x="2681112" y="8392643"/>
            <a:ext cx="16269053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20"/>
          <p:cNvGrpSpPr/>
          <p:nvPr>
            <p:custDataLst>
              <p:tags r:id="rId2"/>
            </p:custDataLst>
          </p:nvPr>
        </p:nvGrpSpPr>
        <p:grpSpPr>
          <a:xfrm>
            <a:off x="2678779" y="4033545"/>
            <a:ext cx="10164456" cy="776170"/>
            <a:chOff x="6947" y="1572"/>
            <a:chExt cx="12905" cy="1465"/>
          </a:xfrm>
        </p:grpSpPr>
        <p:sp>
          <p:nvSpPr>
            <p:cNvPr id="17" name="任意多边形 16"/>
            <p:cNvSpPr/>
            <p:nvPr/>
          </p:nvSpPr>
          <p:spPr>
            <a:xfrm>
              <a:off x="6947" y="1572"/>
              <a:ext cx="6579" cy="1463"/>
            </a:xfrm>
            <a:custGeom>
              <a:avLst/>
              <a:gdLst>
                <a:gd name="connsiteX0" fmla="*/ 226 w 2819"/>
                <a:gd name="connsiteY0" fmla="*/ 0 h 431"/>
                <a:gd name="connsiteX1" fmla="*/ 2604 w 2819"/>
                <a:gd name="connsiteY1" fmla="*/ 0 h 431"/>
                <a:gd name="connsiteX2" fmla="*/ 2819 w 2819"/>
                <a:gd name="connsiteY2" fmla="*/ 216 h 431"/>
                <a:gd name="connsiteX3" fmla="*/ 2604 w 2819"/>
                <a:gd name="connsiteY3" fmla="*/ 431 h 431"/>
                <a:gd name="connsiteX4" fmla="*/ 226 w 2819"/>
                <a:gd name="connsiteY4" fmla="*/ 431 h 431"/>
                <a:gd name="connsiteX5" fmla="*/ 0 w 2819"/>
                <a:gd name="connsiteY5" fmla="*/ 209 h 431"/>
                <a:gd name="connsiteX6" fmla="*/ 226 w 2819"/>
                <a:gd name="connsiteY6" fmla="*/ 0 h 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19" h="431">
                  <a:moveTo>
                    <a:pt x="226" y="0"/>
                  </a:moveTo>
                  <a:lnTo>
                    <a:pt x="2604" y="0"/>
                  </a:lnTo>
                  <a:lnTo>
                    <a:pt x="2819" y="216"/>
                  </a:lnTo>
                  <a:lnTo>
                    <a:pt x="2604" y="431"/>
                  </a:lnTo>
                  <a:lnTo>
                    <a:pt x="226" y="431"/>
                  </a:lnTo>
                  <a:lnTo>
                    <a:pt x="0" y="20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84175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475" b="1" dirty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</a:rPr>
                <a:t>  第一阶段（</a:t>
              </a:r>
              <a:r>
                <a:rPr lang="zh-CN" altLang="en-US" sz="1470" b="1" dirty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  <a:sym typeface="+mn-ea"/>
                </a:rPr>
                <a:t>立项用地规划许可阶段</a:t>
              </a:r>
              <a:r>
                <a:rPr lang="zh-CN" altLang="en-US" sz="1475" b="1" dirty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</a:rPr>
                <a:t>）</a:t>
              </a:r>
              <a:endParaRPr lang="zh-CN" altLang="en-US" sz="1475" b="1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</a:endParaRPr>
            </a:p>
            <a:p>
              <a:pPr algn="ctr" defTabSz="384175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470" b="1" dirty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  <a:sym typeface="+mn-ea"/>
                </a:rPr>
                <a:t>阶段时限：</a:t>
              </a:r>
              <a:r>
                <a:rPr lang="en-US" altLang="zh-CN" sz="1475" b="1" dirty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</a:rPr>
                <a:t>9</a:t>
              </a:r>
              <a:r>
                <a:rPr lang="zh-CN" altLang="en-US" sz="1475" b="1" dirty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</a:rPr>
                <a:t>个工作日</a:t>
              </a:r>
              <a:endParaRPr lang="zh-CN" altLang="en-US" sz="1475" b="1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</a:endParaRPr>
            </a:p>
          </p:txBody>
        </p:sp>
        <p:sp>
          <p:nvSpPr>
            <p:cNvPr id="18" name="任意多边形 17"/>
            <p:cNvSpPr/>
            <p:nvPr/>
          </p:nvSpPr>
          <p:spPr>
            <a:xfrm>
              <a:off x="13549" y="1572"/>
              <a:ext cx="6303" cy="1465"/>
            </a:xfrm>
            <a:custGeom>
              <a:avLst/>
              <a:gdLst>
                <a:gd name="connsiteX0" fmla="*/ 226 w 2819"/>
                <a:gd name="connsiteY0" fmla="*/ 0 h 431"/>
                <a:gd name="connsiteX1" fmla="*/ 2604 w 2819"/>
                <a:gd name="connsiteY1" fmla="*/ 0 h 431"/>
                <a:gd name="connsiteX2" fmla="*/ 2819 w 2819"/>
                <a:gd name="connsiteY2" fmla="*/ 216 h 431"/>
                <a:gd name="connsiteX3" fmla="*/ 2604 w 2819"/>
                <a:gd name="connsiteY3" fmla="*/ 431 h 431"/>
                <a:gd name="connsiteX4" fmla="*/ 226 w 2819"/>
                <a:gd name="connsiteY4" fmla="*/ 431 h 431"/>
                <a:gd name="connsiteX5" fmla="*/ 0 w 2819"/>
                <a:gd name="connsiteY5" fmla="*/ 209 h 431"/>
                <a:gd name="connsiteX6" fmla="*/ 226 w 2819"/>
                <a:gd name="connsiteY6" fmla="*/ 0 h 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19" h="431">
                  <a:moveTo>
                    <a:pt x="226" y="0"/>
                  </a:moveTo>
                  <a:lnTo>
                    <a:pt x="2604" y="0"/>
                  </a:lnTo>
                  <a:lnTo>
                    <a:pt x="2819" y="216"/>
                  </a:lnTo>
                  <a:lnTo>
                    <a:pt x="2604" y="431"/>
                  </a:lnTo>
                  <a:lnTo>
                    <a:pt x="226" y="431"/>
                  </a:lnTo>
                  <a:lnTo>
                    <a:pt x="0" y="20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84175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475" b="1" dirty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</a:rPr>
                <a:t>  第二阶段（工程建设许可阶段）、第三阶段（施工</a:t>
              </a:r>
              <a:endParaRPr lang="zh-CN" altLang="en-US" sz="1475" b="1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</a:endParaRPr>
            </a:p>
            <a:p>
              <a:pPr algn="ctr" defTabSz="384175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475" b="1" dirty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</a:rPr>
                <a:t>许可阶段）</a:t>
              </a:r>
              <a:endParaRPr lang="en-US" altLang="zh-CN" sz="1475" b="1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</a:endParaRPr>
            </a:p>
            <a:p>
              <a:pPr algn="ctr" defTabSz="384175" rtl="0" fontAlgn="auto"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475" b="1" dirty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</a:rPr>
                <a:t>阶段时限：</a:t>
              </a:r>
              <a:r>
                <a:rPr lang="en-US" altLang="zh-CN" sz="1475" b="1" dirty="0" smtClean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</a:rPr>
                <a:t>14</a:t>
              </a:r>
              <a:r>
                <a:rPr lang="zh-CN" altLang="en-US" sz="1475" b="1" dirty="0" smtClean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</a:rPr>
                <a:t>个</a:t>
              </a:r>
              <a:r>
                <a:rPr lang="zh-CN" altLang="en-US" sz="1475" b="1" dirty="0">
                  <a:solidFill>
                    <a:schemeClr val="tx1"/>
                  </a:solidFill>
                  <a:latin typeface="等线" panose="02010600030101010101" charset="-122"/>
                  <a:ea typeface="等线" panose="02010600030101010101" charset="-122"/>
                  <a:cs typeface="等线" panose="02010600030101010101" charset="-122"/>
                </a:rPr>
                <a:t>工作日</a:t>
              </a:r>
              <a:endParaRPr lang="zh-CN" altLang="en-US" sz="1475" b="1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</a:endParaRPr>
            </a:p>
          </p:txBody>
        </p:sp>
      </p:grpSp>
      <p:cxnSp>
        <p:nvCxnSpPr>
          <p:cNvPr id="53" name="直接箭头连接符 52"/>
          <p:cNvCxnSpPr/>
          <p:nvPr>
            <p:custDataLst>
              <p:tags r:id="rId3"/>
            </p:custDataLst>
          </p:nvPr>
        </p:nvCxnSpPr>
        <p:spPr>
          <a:xfrm>
            <a:off x="12554738" y="5665327"/>
            <a:ext cx="894059" cy="132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8649970" y="5293360"/>
            <a:ext cx="3451225" cy="5962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施工图设计文件审查（消防专项审查）                                                                   （审批时限：8+3个工作日）</a:t>
            </a:r>
            <a:endParaRPr lang="zh-CN" altLang="en-US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  <a:sym typeface="+mn-ea"/>
            </a:endParaRPr>
          </a:p>
        </p:txBody>
      </p:sp>
      <p:sp>
        <p:nvSpPr>
          <p:cNvPr id="3" name="任意多边形 2"/>
          <p:cNvSpPr/>
          <p:nvPr/>
        </p:nvSpPr>
        <p:spPr>
          <a:xfrm>
            <a:off x="12843510" y="4024630"/>
            <a:ext cx="5893435" cy="784860"/>
          </a:xfrm>
          <a:custGeom>
            <a:avLst/>
            <a:gdLst>
              <a:gd name="connsiteX0" fmla="*/ 226 w 2819"/>
              <a:gd name="connsiteY0" fmla="*/ 0 h 431"/>
              <a:gd name="connsiteX1" fmla="*/ 2604 w 2819"/>
              <a:gd name="connsiteY1" fmla="*/ 0 h 431"/>
              <a:gd name="connsiteX2" fmla="*/ 2819 w 2819"/>
              <a:gd name="connsiteY2" fmla="*/ 216 h 431"/>
              <a:gd name="connsiteX3" fmla="*/ 2604 w 2819"/>
              <a:gd name="connsiteY3" fmla="*/ 431 h 431"/>
              <a:gd name="connsiteX4" fmla="*/ 226 w 2819"/>
              <a:gd name="connsiteY4" fmla="*/ 431 h 431"/>
              <a:gd name="connsiteX5" fmla="*/ 0 w 2819"/>
              <a:gd name="connsiteY5" fmla="*/ 209 h 431"/>
              <a:gd name="connsiteX6" fmla="*/ 226 w 2819"/>
              <a:gd name="connsiteY6" fmla="*/ 0 h 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19" h="431">
                <a:moveTo>
                  <a:pt x="226" y="0"/>
                </a:moveTo>
                <a:lnTo>
                  <a:pt x="2604" y="0"/>
                </a:lnTo>
                <a:lnTo>
                  <a:pt x="2819" y="216"/>
                </a:lnTo>
                <a:lnTo>
                  <a:pt x="2604" y="431"/>
                </a:lnTo>
                <a:lnTo>
                  <a:pt x="226" y="431"/>
                </a:lnTo>
                <a:lnTo>
                  <a:pt x="0" y="209"/>
                </a:lnTo>
                <a:lnTo>
                  <a:pt x="226" y="0"/>
                </a:lnTo>
                <a:close/>
              </a:path>
            </a:pathLst>
          </a:cu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475" b="1" dirty="0">
                <a:solidFill>
                  <a:schemeClr val="tx1"/>
                </a:solidFill>
                <a:latin typeface="Calibri" panose="020F0502020204030204"/>
                <a:ea typeface="等线" panose="02010600030101010101" charset="-122"/>
              </a:rPr>
              <a:t>  </a:t>
            </a:r>
            <a:r>
              <a:rPr lang="zh-CN" altLang="en-US" sz="1475" b="1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</a:rPr>
              <a:t>第四阶段（竣工验收阶段）</a:t>
            </a:r>
            <a:endParaRPr lang="zh-CN" altLang="en-US" sz="1475" b="1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</a:endParaRPr>
          </a:p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475" b="1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</a:rPr>
              <a:t>阶段时限：10个工作日</a:t>
            </a:r>
            <a:endParaRPr lang="zh-CN" altLang="en-US" sz="1475" b="1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10839" y="5410985"/>
            <a:ext cx="3451175" cy="768753"/>
          </a:xfrm>
          <a:prstGeom prst="rect">
            <a:avLst/>
          </a:prstGeom>
          <a:noFill/>
          <a:ln w="0" cmpd="sng">
            <a:noFill/>
            <a:prstDash val="dash"/>
          </a:ln>
        </p:spPr>
        <p:txBody>
          <a:bodyPr wrap="square" rtlCol="0" anchor="ctr" anchorCtr="0">
            <a:noAutofit/>
          </a:bodyPr>
          <a:lstStyle/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+mn-ea"/>
              </a:rPr>
              <a:t>政府投资项目建议书审批</a:t>
            </a:r>
            <a:endParaRPr lang="en-US" altLang="zh-CN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  <a:sym typeface="+mn-ea"/>
            </a:endParaRPr>
          </a:p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+mn-ea"/>
              </a:rPr>
              <a:t>（审批时限：</a:t>
            </a:r>
            <a:r>
              <a:rPr 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+mn-ea"/>
              </a:rPr>
              <a:t>3</a:t>
            </a: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+mn-ea"/>
              </a:rPr>
              <a:t>个工作日）</a:t>
            </a:r>
            <a:endParaRPr lang="zh-CN" altLang="en-US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  <a:sym typeface="+mn-ea"/>
            </a:endParaRPr>
          </a:p>
        </p:txBody>
      </p:sp>
      <p:cxnSp>
        <p:nvCxnSpPr>
          <p:cNvPr id="7" name="直接箭头连接符 6"/>
          <p:cNvCxnSpPr/>
          <p:nvPr>
            <p:custDataLst>
              <p:tags r:id="rId4"/>
            </p:custDataLst>
          </p:nvPr>
        </p:nvCxnSpPr>
        <p:spPr>
          <a:xfrm>
            <a:off x="7388043" y="5725195"/>
            <a:ext cx="894059" cy="132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2757805" y="9616440"/>
            <a:ext cx="16100425" cy="1189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84175" rtl="0" fontAlgn="auto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>
                <a:solidFill>
                  <a:schemeClr val="tx1"/>
                </a:solidFill>
                <a:latin typeface="Calibri" panose="020F0502020204030204"/>
                <a:ea typeface="等线" panose="02010600030101010101" charset="-122"/>
              </a:rPr>
              <a:t>注：本流程图规定</a:t>
            </a:r>
            <a:r>
              <a:rPr lang="zh-CN" altLang="en-US" sz="1400">
                <a:solidFill>
                  <a:schemeClr val="tx1"/>
                </a:solidFill>
                <a:latin typeface="Calibri" panose="020F0502020204030204"/>
                <a:ea typeface="等线" panose="02010600030101010101" charset="-122"/>
                <a:sym typeface="+mn-ea"/>
              </a:rPr>
              <a:t>的简易</a:t>
            </a:r>
            <a:r>
              <a:rPr lang="zh-CN" altLang="en-US" sz="1400">
                <a:solidFill>
                  <a:schemeClr val="tx1"/>
                </a:solidFill>
                <a:latin typeface="Calibri" panose="020F0502020204030204"/>
                <a:ea typeface="等线" panose="02010600030101010101" charset="-122"/>
              </a:rPr>
              <a:t>既有建筑装饰装修工程不涉及《住宅室内装饰装修管理办法》（中华人民共和国建设部令第110号）第二条规定的住宅室内装饰装修活动，且不增加建筑面积、建筑总高度、建筑层数，不改变建筑外立面和建筑结构，不变更使用性质等。</a:t>
            </a:r>
            <a:endParaRPr lang="zh-CN" altLang="en-US" sz="1400">
              <a:solidFill>
                <a:schemeClr val="tx1"/>
              </a:solidFill>
              <a:latin typeface="Calibri" panose="020F0502020204030204"/>
              <a:ea typeface="等线" panose="02010600030101010101" charset="-122"/>
            </a:endParaRPr>
          </a:p>
          <a:p>
            <a:pPr defTabSz="384175" rtl="0" fontAlgn="auto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400">
              <a:solidFill>
                <a:schemeClr val="tx1"/>
              </a:solidFill>
              <a:latin typeface="Calibri" panose="020F0502020204030204"/>
              <a:ea typeface="等线" panose="0201060003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653780" y="6483985"/>
            <a:ext cx="3452495" cy="716280"/>
          </a:xfrm>
          <a:prstGeom prst="rect">
            <a:avLst/>
          </a:prstGeom>
          <a:noFill/>
          <a:ln w="0" cmpd="sng">
            <a:solidFill>
              <a:srgbClr val="000000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 defTabSz="768350" rtl="0">
              <a:lnSpc>
                <a:spcPts val="1345"/>
              </a:lnSpc>
              <a:defRPr/>
            </a:pP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建设工程质量安全监督手续办理并核发</a:t>
            </a:r>
            <a:endParaRPr lang="zh-CN" altLang="en-US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  <a:sym typeface="+mn-ea"/>
            </a:endParaRPr>
          </a:p>
          <a:p>
            <a:pPr algn="ctr" defTabSz="768350" rtl="0">
              <a:lnSpc>
                <a:spcPts val="1345"/>
              </a:lnSpc>
              <a:defRPr/>
            </a:pP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建筑工程施工许可证  （审批时限</a:t>
            </a:r>
            <a:r>
              <a:rPr lang="zh-CN" altLang="en-US" sz="1050" dirty="0" smtClean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：</a:t>
            </a:r>
            <a:r>
              <a:rPr lang="en-US" altLang="zh-CN" sz="1050" dirty="0" smtClean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3</a:t>
            </a:r>
            <a:r>
              <a:rPr lang="zh-CN" altLang="en-US" sz="1050" dirty="0" smtClean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个</a:t>
            </a: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工作日）</a:t>
            </a:r>
            <a:endParaRPr lang="zh-CN" altLang="en-US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  <a:sym typeface="+mn-ea"/>
            </a:endParaRPr>
          </a:p>
        </p:txBody>
      </p:sp>
      <p:sp>
        <p:nvSpPr>
          <p:cNvPr id="72" name="文本框 71"/>
          <p:cNvSpPr txBox="1"/>
          <p:nvPr>
            <p:custDataLst>
              <p:tags r:id="rId5"/>
            </p:custDataLst>
          </p:nvPr>
        </p:nvSpPr>
        <p:spPr>
          <a:xfrm>
            <a:off x="13569603" y="5094223"/>
            <a:ext cx="3673694" cy="1495650"/>
          </a:xfrm>
          <a:prstGeom prst="rect">
            <a:avLst/>
          </a:prstGeom>
          <a:noFill/>
          <a:ln w="9525" cmpd="sng">
            <a:solidFill>
              <a:srgbClr val="000000"/>
            </a:solidFill>
            <a:prstDash val="solid"/>
          </a:ln>
        </p:spPr>
        <p:txBody>
          <a:bodyPr wrap="square" bIns="0" rtlCol="0">
            <a:noAutofit/>
          </a:bodyPr>
          <a:lstStyle/>
          <a:p>
            <a:pPr defTabSz="384175" rtl="0" fontAlgn="auto">
              <a:spcBef>
                <a:spcPts val="0"/>
              </a:spcBef>
              <a:spcAft>
                <a:spcPts val="0"/>
              </a:spcAft>
            </a:pPr>
            <a:endParaRPr lang="en-US" altLang="zh-CN" sz="1000">
              <a:solidFill>
                <a:schemeClr val="tx1"/>
              </a:solidFill>
              <a:latin typeface="Calibri" panose="020F0502020204030204"/>
              <a:ea typeface="等线" panose="02010600030101010101" charset="-122"/>
            </a:endParaRPr>
          </a:p>
        </p:txBody>
      </p:sp>
      <p:sp>
        <p:nvSpPr>
          <p:cNvPr id="73" name="文本框 72"/>
          <p:cNvSpPr txBox="1"/>
          <p:nvPr/>
        </p:nvSpPr>
        <p:spPr>
          <a:xfrm>
            <a:off x="13779407" y="5933969"/>
            <a:ext cx="3282695" cy="538816"/>
          </a:xfrm>
          <a:prstGeom prst="rect">
            <a:avLst/>
          </a:prstGeom>
          <a:noFill/>
          <a:ln w="0" cmpd="sng">
            <a:solidFill>
              <a:srgbClr val="000000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 defTabSz="384175" rtl="0" fontAlgn="auto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+mn-ea"/>
              </a:rPr>
              <a:t>建设工程竣工验收备案</a:t>
            </a:r>
            <a:endParaRPr lang="en-US" altLang="zh-CN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  <a:sym typeface="+mn-ea"/>
            </a:endParaRPr>
          </a:p>
          <a:p>
            <a:pPr algn="ctr" defTabSz="384175" rtl="0" fontAlgn="auto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+mn-ea"/>
              </a:rPr>
              <a:t>（审批时限：</a:t>
            </a:r>
            <a:r>
              <a:rPr lang="en-US" altLang="zh-CN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+mn-ea"/>
              </a:rPr>
              <a:t>2</a:t>
            </a: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+mn-ea"/>
              </a:rPr>
              <a:t>个工作日）</a:t>
            </a:r>
            <a:endParaRPr lang="zh-CN" altLang="en-US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  <a:sym typeface="+mn-ea"/>
            </a:endParaRPr>
          </a:p>
        </p:txBody>
      </p:sp>
      <p:sp>
        <p:nvSpPr>
          <p:cNvPr id="74" name="文本框 73"/>
          <p:cNvSpPr txBox="1"/>
          <p:nvPr/>
        </p:nvSpPr>
        <p:spPr>
          <a:xfrm>
            <a:off x="13779407" y="5239920"/>
            <a:ext cx="3282695" cy="568485"/>
          </a:xfrm>
          <a:prstGeom prst="rect">
            <a:avLst/>
          </a:prstGeom>
          <a:noFill/>
          <a:ln w="0" cmpd="sng">
            <a:solidFill>
              <a:srgbClr val="000000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 defTabSz="384175" rtl="0" fontAlgn="auto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</a:rPr>
              <a:t>联合验收（消防、档案等）</a:t>
            </a:r>
            <a:endParaRPr lang="en-US" altLang="zh-CN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</a:endParaRPr>
          </a:p>
          <a:p>
            <a:pPr algn="ctr" defTabSz="384175" rtl="0" fontAlgn="auto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+mn-ea"/>
              </a:rPr>
              <a:t>（审批时限：</a:t>
            </a:r>
            <a:r>
              <a:rPr lang="en-US" altLang="zh-CN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+mn-ea"/>
              </a:rPr>
              <a:t>8</a:t>
            </a: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+mn-ea"/>
              </a:rPr>
              <a:t>个工作日）</a:t>
            </a:r>
            <a:endParaRPr lang="zh-CN" altLang="en-US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616083" y="6361336"/>
            <a:ext cx="3451175" cy="768753"/>
          </a:xfrm>
          <a:prstGeom prst="rect">
            <a:avLst/>
          </a:prstGeom>
          <a:noFill/>
          <a:ln w="0" cmpd="sng">
            <a:noFill/>
            <a:prstDash val="dash"/>
          </a:ln>
        </p:spPr>
        <p:txBody>
          <a:bodyPr wrap="square" rtlCol="0" anchor="ctr" anchorCtr="0">
            <a:noAutofit/>
          </a:bodyPr>
          <a:lstStyle/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政府投资项目可行性研究报告审批</a:t>
            </a:r>
            <a:endParaRPr lang="zh-CN" altLang="en-US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  <a:sym typeface="+mn-ea"/>
            </a:endParaRPr>
          </a:p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（审批时限：</a:t>
            </a:r>
            <a:r>
              <a:rPr lang="en-US" sz="1050" dirty="0">
                <a:solidFill>
                  <a:schemeClr val="tx1"/>
                </a:solidFill>
                <a:latin typeface="+mn-lt"/>
                <a:ea typeface="+mn-ea"/>
                <a:sym typeface="+mn-ea"/>
              </a:rPr>
              <a:t>6</a:t>
            </a:r>
            <a:r>
              <a:rPr lang="zh-CN" altLang="en-US" sz="1050" dirty="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个工作日）</a:t>
            </a:r>
            <a:endParaRPr lang="zh-CN" altLang="en-US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  <a:sym typeface="+mn-ea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4607401" y="8814522"/>
            <a:ext cx="2910788" cy="564875"/>
          </a:xfrm>
          <a:prstGeom prst="rect">
            <a:avLst/>
          </a:prstGeom>
          <a:solidFill>
            <a:schemeClr val="bg2">
              <a:lumMod val="90000"/>
            </a:schemeClr>
          </a:solidFill>
          <a:ln w="0" cmpd="sng">
            <a:solidFill>
              <a:srgbClr val="000000"/>
            </a:solidFill>
            <a:prstDash val="solid"/>
          </a:ln>
        </p:spPr>
        <p:txBody>
          <a:bodyPr wrap="square" bIns="0" rtlCol="0" anchor="ctr" anchorCtr="0">
            <a:noAutofit/>
          </a:bodyPr>
          <a:lstStyle/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</a:rPr>
              <a:t>政府投资项目初步设计审批</a:t>
            </a:r>
            <a:endParaRPr lang="en-US" altLang="zh-CN" sz="105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</a:endParaRPr>
          </a:p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</a:rPr>
              <a:t>（审批时限：</a:t>
            </a:r>
            <a:r>
              <a:rPr lang="en-US" altLang="zh-CN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</a:rPr>
              <a:t>6</a:t>
            </a:r>
            <a:r>
              <a:rPr lang="zh-CN" altLang="en-US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</a:rPr>
              <a:t>个工作日）</a:t>
            </a:r>
            <a:endParaRPr lang="zh-CN" altLang="en-US" sz="105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</a:endParaRPr>
          </a:p>
        </p:txBody>
      </p:sp>
      <p:sp>
        <p:nvSpPr>
          <p:cNvPr id="61" name="文本框 76"/>
          <p:cNvSpPr txBox="1"/>
          <p:nvPr/>
        </p:nvSpPr>
        <p:spPr>
          <a:xfrm>
            <a:off x="7769956" y="8824656"/>
            <a:ext cx="2910255" cy="547806"/>
          </a:xfrm>
          <a:prstGeom prst="rect">
            <a:avLst/>
          </a:prstGeom>
          <a:solidFill>
            <a:schemeClr val="bg2">
              <a:lumMod val="90000"/>
            </a:schemeClr>
          </a:solidFill>
          <a:ln w="0" cmpd="sng">
            <a:solidFill>
              <a:srgbClr val="000000"/>
            </a:solidFill>
            <a:prstDash val="solid"/>
          </a:ln>
        </p:spPr>
        <p:txBody>
          <a:bodyPr wrap="square" bIns="0" rtlCol="0" anchor="ctr" anchorCtr="0">
            <a:noAutofit/>
          </a:bodyPr>
          <a:lstStyle/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50" dirty="0">
                <a:solidFill>
                  <a:schemeClr val="tx1"/>
                </a:solidFill>
                <a:latin typeface="Calibri" panose="020F0502020204030204"/>
                <a:ea typeface="等线" panose="02010600030101010101" charset="-122"/>
              </a:rPr>
              <a:t> </a:t>
            </a:r>
            <a:r>
              <a:rPr lang="zh-CN" altLang="en-US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</a:rPr>
              <a:t>政府投资项目初步设计概算审批</a:t>
            </a:r>
            <a:endParaRPr lang="zh-CN" altLang="en-US" sz="105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</a:endParaRPr>
          </a:p>
          <a:p>
            <a:pPr algn="ctr" defTabSz="384175" rtl="0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（审批时限：</a:t>
            </a:r>
            <a:r>
              <a:rPr lang="en-US" altLang="zh-CN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10</a:t>
            </a:r>
            <a:r>
              <a:rPr lang="zh-CN" altLang="en-US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个工作日）</a:t>
            </a:r>
            <a:endParaRPr lang="zh-CN" altLang="en-US" sz="105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  <a:sym typeface="+mn-ea"/>
            </a:endParaRPr>
          </a:p>
        </p:txBody>
      </p:sp>
      <p:cxnSp>
        <p:nvCxnSpPr>
          <p:cNvPr id="12" name="直接连接符 11"/>
          <p:cNvCxnSpPr/>
          <p:nvPr>
            <p:custDataLst>
              <p:tags r:id="rId6"/>
            </p:custDataLst>
          </p:nvPr>
        </p:nvCxnSpPr>
        <p:spPr>
          <a:xfrm>
            <a:off x="2681112" y="9525594"/>
            <a:ext cx="16269053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/>
          <p:cNvCxnSpPr/>
          <p:nvPr/>
        </p:nvCxnSpPr>
        <p:spPr>
          <a:xfrm>
            <a:off x="12838899" y="4389931"/>
            <a:ext cx="2667" cy="515695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文本框 103"/>
          <p:cNvSpPr txBox="1"/>
          <p:nvPr/>
        </p:nvSpPr>
        <p:spPr>
          <a:xfrm>
            <a:off x="9797960" y="7574356"/>
            <a:ext cx="2558208" cy="600080"/>
          </a:xfrm>
          <a:prstGeom prst="rect">
            <a:avLst/>
          </a:prstGeom>
          <a:noFill/>
          <a:ln w="0" cmpd="sng">
            <a:solidFill>
              <a:srgbClr val="000000"/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>
              <a:lnSpc>
                <a:spcPts val="2000"/>
              </a:lnSpc>
            </a:pPr>
            <a:r>
              <a:rPr lang="zh-CN" altLang="en-US" sz="1050" dirty="0">
                <a:ln>
                  <a:noFill/>
                </a:ln>
                <a:solidFill>
                  <a:schemeClr val="tx1"/>
                </a:solidFill>
                <a:sym typeface="+mn-ea"/>
              </a:rPr>
              <a:t>市政公用设施报装</a:t>
            </a:r>
            <a:endParaRPr lang="zh-CN" altLang="en-US" sz="1050" dirty="0">
              <a:ln>
                <a:noFill/>
              </a:ln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sym typeface="+mn-ea"/>
            </a:endParaRPr>
          </a:p>
        </p:txBody>
      </p:sp>
      <p:cxnSp>
        <p:nvCxnSpPr>
          <p:cNvPr id="15" name="肘形连接符 14"/>
          <p:cNvCxnSpPr>
            <a:endCxn id="104" idx="1"/>
          </p:cNvCxnSpPr>
          <p:nvPr/>
        </p:nvCxnSpPr>
        <p:spPr>
          <a:xfrm>
            <a:off x="8982918" y="7396732"/>
            <a:ext cx="815042" cy="477930"/>
          </a:xfrm>
          <a:prstGeom prst="bentConnector3">
            <a:avLst>
              <a:gd name="adj1" fmla="val -327"/>
            </a:avLst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肘形连接符 15"/>
          <p:cNvCxnSpPr/>
          <p:nvPr/>
        </p:nvCxnSpPr>
        <p:spPr>
          <a:xfrm flipV="1">
            <a:off x="12364169" y="5654100"/>
            <a:ext cx="692359" cy="2220563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文本框 107"/>
          <p:cNvSpPr txBox="1"/>
          <p:nvPr/>
        </p:nvSpPr>
        <p:spPr>
          <a:xfrm>
            <a:off x="13716000" y="8483600"/>
            <a:ext cx="3881120" cy="332740"/>
          </a:xfrm>
          <a:prstGeom prst="rect">
            <a:avLst/>
          </a:prstGeom>
          <a:noFill/>
          <a:ln w="9525" cmpd="sng">
            <a:solidFill>
              <a:schemeClr val="bg1"/>
            </a:solidFill>
            <a:prstDash val="solid"/>
          </a:ln>
        </p:spPr>
        <p:txBody>
          <a:bodyPr wrap="square" bIns="0" rtlCol="0" anchor="t" anchorCtr="0">
            <a:noAutofit/>
          </a:bodyPr>
          <a:lstStyle/>
          <a:p>
            <a:pPr algn="ctr">
              <a:buClrTx/>
              <a:buSzTx/>
              <a:buNone/>
            </a:pPr>
            <a:r>
              <a:rPr lang="zh-CN" altLang="en-US" sz="1225" b="1">
                <a:solidFill>
                  <a:schemeClr val="tx1"/>
                </a:solidFill>
                <a:latin typeface="Calibri" panose="020F0502020204030204"/>
                <a:ea typeface="等线" panose="02010600030101010101" charset="-122"/>
              </a:rPr>
              <a:t>第四阶段可并联或并行办理其他事项</a:t>
            </a:r>
            <a:endParaRPr lang="zh-CN" altLang="en-US" sz="1225" b="1">
              <a:solidFill>
                <a:schemeClr val="tx1"/>
              </a:solidFill>
              <a:latin typeface="Calibri" panose="020F0502020204030204"/>
              <a:ea typeface="等线" panose="02010600030101010101" charset="-122"/>
            </a:endParaRPr>
          </a:p>
        </p:txBody>
      </p:sp>
      <p:sp>
        <p:nvSpPr>
          <p:cNvPr id="79" name="文本框 78"/>
          <p:cNvSpPr txBox="1"/>
          <p:nvPr/>
        </p:nvSpPr>
        <p:spPr>
          <a:xfrm>
            <a:off x="12996545" y="8843010"/>
            <a:ext cx="2743200" cy="563245"/>
          </a:xfrm>
          <a:prstGeom prst="rect">
            <a:avLst/>
          </a:prstGeom>
          <a:solidFill>
            <a:srgbClr val="D0CECE"/>
          </a:solidFill>
          <a:ln w="0" cmpd="sng">
            <a:solidFill>
              <a:srgbClr val="000000"/>
            </a:solidFill>
            <a:prstDash val="solid"/>
          </a:ln>
        </p:spPr>
        <p:txBody>
          <a:bodyPr wrap="square" bIns="0" rtlCol="0" anchor="ctr" anchorCtr="0">
            <a:noAutofit/>
          </a:bodyPr>
          <a:lstStyle/>
          <a:p>
            <a:pPr algn="ctr" defTabSz="384175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zh-CN" altLang="en-US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雷电防护装置竣工验收</a:t>
            </a:r>
            <a:r>
              <a:rPr lang="zh-CN" altLang="en-US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</a:rPr>
              <a:t>（特定项目）</a:t>
            </a:r>
            <a:endParaRPr lang="zh-CN" altLang="en-US" sz="105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</a:endParaRPr>
          </a:p>
          <a:p>
            <a:pPr algn="ctr" defTabSz="384175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zh-CN" altLang="en-US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（审批时限：5个工作日）</a:t>
            </a:r>
            <a:endParaRPr lang="zh-CN" altLang="en-US" sz="105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  <a:sym typeface="+mn-ea"/>
            </a:endParaRPr>
          </a:p>
        </p:txBody>
      </p:sp>
      <p:sp>
        <p:nvSpPr>
          <p:cNvPr id="94" name="文本框 133"/>
          <p:cNvSpPr txBox="1"/>
          <p:nvPr/>
        </p:nvSpPr>
        <p:spPr>
          <a:xfrm>
            <a:off x="15948660" y="8843010"/>
            <a:ext cx="2723515" cy="554355"/>
          </a:xfrm>
          <a:prstGeom prst="rect">
            <a:avLst/>
          </a:prstGeom>
          <a:solidFill>
            <a:srgbClr val="D0CECE"/>
          </a:solidFill>
          <a:ln w="0" cmpd="sng">
            <a:solidFill>
              <a:srgbClr val="000000"/>
            </a:solidFill>
            <a:prstDash val="solid"/>
          </a:ln>
        </p:spPr>
        <p:txBody>
          <a:bodyPr wrap="square" bIns="0" rtlCol="0" anchor="ctr" anchorCtr="0">
            <a:noAutofit/>
          </a:bodyPr>
          <a:lstStyle/>
          <a:p>
            <a:pPr algn="ctr" defTabSz="384175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zh-CN" altLang="en-US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</a:rPr>
              <a:t>涉及国家安全事项的建设项目审批</a:t>
            </a:r>
            <a:endParaRPr lang="zh-CN" altLang="en-US" sz="105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</a:endParaRPr>
          </a:p>
          <a:p>
            <a:pPr algn="ctr" defTabSz="384175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zh-CN" altLang="en-US" sz="1050">
                <a:solidFill>
                  <a:schemeClr val="tx1"/>
                </a:solidFill>
                <a:latin typeface="等线" panose="02010600030101010101" charset="-122"/>
                <a:ea typeface="等线" panose="02010600030101010101" charset="-122"/>
                <a:cs typeface="+mn-ea"/>
                <a:sym typeface="+mn-ea"/>
              </a:rPr>
              <a:t>（审批时限：8个工作日）</a:t>
            </a:r>
            <a:endParaRPr lang="zh-CN" altLang="en-US" sz="105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649970" y="5795010"/>
            <a:ext cx="3451225" cy="5772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>
              <a:lnSpc>
                <a:spcPts val="2000"/>
              </a:lnSpc>
            </a:pPr>
            <a:r>
              <a:rPr lang="zh-CN" altLang="en-US" sz="1050" dirty="0">
                <a:solidFill>
                  <a:schemeClr val="tx1"/>
                </a:solidFill>
                <a:sym typeface="+mn-ea"/>
              </a:rPr>
              <a:t>招标上限值评审</a:t>
            </a:r>
            <a:endParaRPr lang="en-US" altLang="zh-CN" sz="1050" dirty="0">
              <a:solidFill>
                <a:schemeClr val="tx1"/>
              </a:solidFill>
              <a:sym typeface="+mn-ea"/>
            </a:endParaRPr>
          </a:p>
          <a:p>
            <a:pPr algn="ctr">
              <a:lnSpc>
                <a:spcPts val="2000"/>
              </a:lnSpc>
            </a:pPr>
            <a:r>
              <a:rPr lang="zh-CN" altLang="en-US" sz="1050" dirty="0">
                <a:solidFill>
                  <a:schemeClr val="tx1"/>
                </a:solidFill>
                <a:sym typeface="+mn-ea"/>
              </a:rPr>
              <a:t>（审批时限</a:t>
            </a:r>
            <a:r>
              <a:rPr lang="zh-CN" altLang="en-US" sz="1050" dirty="0" smtClean="0">
                <a:solidFill>
                  <a:schemeClr val="tx1"/>
                </a:solidFill>
                <a:sym typeface="+mn-ea"/>
              </a:rPr>
              <a:t>：</a:t>
            </a:r>
            <a:r>
              <a:rPr lang="en-US" altLang="zh-CN" sz="1050" dirty="0" smtClean="0">
                <a:solidFill>
                  <a:schemeClr val="tx1"/>
                </a:solidFill>
                <a:sym typeface="+mn-ea"/>
              </a:rPr>
              <a:t>6</a:t>
            </a:r>
            <a:r>
              <a:rPr lang="zh-CN" altLang="en-US" sz="1050" dirty="0" smtClean="0">
                <a:solidFill>
                  <a:schemeClr val="tx1"/>
                </a:solidFill>
                <a:sym typeface="+mn-ea"/>
              </a:rPr>
              <a:t>个</a:t>
            </a:r>
            <a:r>
              <a:rPr lang="zh-CN" altLang="en-US" sz="1050" dirty="0">
                <a:solidFill>
                  <a:schemeClr val="tx1"/>
                </a:solidFill>
                <a:sym typeface="+mn-ea"/>
              </a:rPr>
              <a:t>工作日）</a:t>
            </a:r>
            <a:endParaRPr lang="zh-CN" altLang="en-US" sz="1050" dirty="0">
              <a:solidFill>
                <a:schemeClr val="tx1"/>
              </a:solidFill>
              <a:latin typeface="等线" panose="02010600030101010101" charset="-122"/>
              <a:ea typeface="等线" panose="02010600030101010101" charset="-122"/>
              <a:cs typeface="+mn-ea"/>
              <a:sym typeface="+mn-ea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8649970" y="5796915"/>
            <a:ext cx="3477260" cy="0"/>
          </a:xfrm>
          <a:prstGeom prst="line">
            <a:avLst/>
          </a:prstGeom>
          <a:ln w="0" cmpd="sng">
            <a:solidFill>
              <a:srgbClr val="0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5819140" y="369570"/>
            <a:ext cx="922020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竣工验收阶段工作流程图</a:t>
            </a:r>
            <a:endParaRPr lang="zh-CN" altLang="en-US" sz="25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90575" y="5521960"/>
            <a:ext cx="2003425" cy="8648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有关部门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依申请提供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提前指导服务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258185" y="5521960"/>
            <a:ext cx="2003425" cy="8648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委托测绘和检测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725795" y="5521960"/>
            <a:ext cx="2003425" cy="8648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建设单位组织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涉及消防部分的工程竣工验收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946130" y="5555615"/>
            <a:ext cx="5709285" cy="8648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住房城乡建设主管部门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（建设工程消防验收或备案）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946130" y="6950075"/>
            <a:ext cx="5709285" cy="8648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住房城乡建设主管部门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（建设工程城建档案验收）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0946130" y="8344535"/>
            <a:ext cx="5709285" cy="864870"/>
          </a:xfrm>
          <a:prstGeom prst="rect">
            <a:avLst/>
          </a:prstGeom>
          <a:noFill/>
          <a:ln w="0" cmpd="sng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国家安全主管部门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（涉及国家安全事项的建设项目验收）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0946130" y="9738995"/>
            <a:ext cx="5709285" cy="864870"/>
          </a:xfrm>
          <a:prstGeom prst="rect">
            <a:avLst/>
          </a:prstGeom>
          <a:noFill/>
          <a:ln w="0" cmpd="sng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气象主管部门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（特定项目雷电防护装置竣工验收）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758170" y="2800350"/>
            <a:ext cx="6066155" cy="80587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7272000" y="2800350"/>
            <a:ext cx="2558415" cy="8648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牵头部门汇总意见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272000" y="4161155"/>
            <a:ext cx="2558415" cy="8648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建设单位组织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工程竣工验收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7272635" y="10262870"/>
            <a:ext cx="2557780" cy="596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档案归档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1200150" y="11947525"/>
            <a:ext cx="529844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排水部门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（排水工程接入验收）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7698740" y="11947525"/>
            <a:ext cx="529844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燃气单位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（燃气管道接入验收）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4197330" y="11947525"/>
            <a:ext cx="529844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通信单位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（通信设施接入验收）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200150" y="12948285"/>
            <a:ext cx="529844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供电单位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（供电工程接入验收）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7698740" y="12948285"/>
            <a:ext cx="529844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供水单位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（供水工程接入验收）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4197330" y="12948285"/>
            <a:ext cx="529844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广电单位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（广播电视接入验收）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90575" y="11353165"/>
            <a:ext cx="19040475" cy="2503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4666615" y="11429365"/>
            <a:ext cx="119272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在竣工验收阶段并联办理市政公用服务事项验收接入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610870" y="14197330"/>
            <a:ext cx="11634470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备注：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根据相关法律法规等规定，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虚线框内事项为特定项目才需要办理的审批事项。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17272635" y="6882765"/>
            <a:ext cx="2558415" cy="28841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039600" y="3295650"/>
            <a:ext cx="3503930" cy="4584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牵头部门组织联合验收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193405" y="5521960"/>
            <a:ext cx="2003425" cy="8648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建设单位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申请联合验收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17272000" y="5521960"/>
            <a:ext cx="2558415" cy="8648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建设单位申请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竣工验收备案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49" name="肘形连接符 48"/>
          <p:cNvCxnSpPr>
            <a:stCxn id="21" idx="0"/>
            <a:endCxn id="9" idx="0"/>
          </p:cNvCxnSpPr>
          <p:nvPr/>
        </p:nvCxnSpPr>
        <p:spPr>
          <a:xfrm rot="16200000" flipH="1" flipV="1">
            <a:off x="12512675" y="-516890"/>
            <a:ext cx="2721610" cy="9356090"/>
          </a:xfrm>
          <a:prstGeom prst="bentConnector3">
            <a:avLst>
              <a:gd name="adj1" fmla="val -41250"/>
            </a:avLst>
          </a:prstGeom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文本框 49"/>
          <p:cNvSpPr txBox="1"/>
          <p:nvPr/>
        </p:nvSpPr>
        <p:spPr>
          <a:xfrm>
            <a:off x="9263380" y="1885950"/>
            <a:ext cx="92202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800">
                <a:latin typeface="黑体" panose="02010609060101010101" pitchFamily="49" charset="-122"/>
                <a:ea typeface="黑体" panose="02010609060101010101" pitchFamily="49" charset="-122"/>
              </a:rPr>
              <a:t>联合验收审核不通过，建设单位整改</a:t>
            </a:r>
            <a:endParaRPr lang="zh-CN" altLang="en-US" sz="18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51" name="直接箭头连接符 50"/>
          <p:cNvCxnSpPr/>
          <p:nvPr/>
        </p:nvCxnSpPr>
        <p:spPr>
          <a:xfrm flipH="1">
            <a:off x="18551525" y="3659505"/>
            <a:ext cx="2540" cy="501650"/>
          </a:xfrm>
          <a:prstGeom prst="straightConnector1">
            <a:avLst/>
          </a:prstGeom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/>
          <p:nvPr/>
        </p:nvCxnSpPr>
        <p:spPr>
          <a:xfrm flipH="1">
            <a:off x="18551525" y="5026025"/>
            <a:ext cx="2540" cy="501650"/>
          </a:xfrm>
          <a:prstGeom prst="straightConnector1">
            <a:avLst/>
          </a:prstGeom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 flipH="1">
            <a:off x="18554065" y="6386830"/>
            <a:ext cx="2540" cy="501650"/>
          </a:xfrm>
          <a:prstGeom prst="straightConnector1">
            <a:avLst/>
          </a:prstGeom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 flipH="1">
            <a:off x="18592165" y="9766935"/>
            <a:ext cx="2540" cy="501650"/>
          </a:xfrm>
          <a:prstGeom prst="straightConnector1">
            <a:avLst/>
          </a:prstGeom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/>
          <p:nvPr/>
        </p:nvCxnSpPr>
        <p:spPr>
          <a:xfrm flipV="1">
            <a:off x="2805430" y="6001385"/>
            <a:ext cx="441325" cy="1270"/>
          </a:xfrm>
          <a:prstGeom prst="straightConnector1">
            <a:avLst/>
          </a:prstGeom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直接箭头连接符 58"/>
          <p:cNvCxnSpPr/>
          <p:nvPr/>
        </p:nvCxnSpPr>
        <p:spPr>
          <a:xfrm flipV="1">
            <a:off x="5273040" y="6001385"/>
            <a:ext cx="441325" cy="1270"/>
          </a:xfrm>
          <a:prstGeom prst="straightConnector1">
            <a:avLst/>
          </a:prstGeom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 flipV="1">
            <a:off x="7729220" y="6001385"/>
            <a:ext cx="441325" cy="1270"/>
          </a:xfrm>
          <a:prstGeom prst="straightConnector1">
            <a:avLst/>
          </a:prstGeom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/>
          <p:nvPr/>
        </p:nvCxnSpPr>
        <p:spPr>
          <a:xfrm flipV="1">
            <a:off x="10257155" y="6001385"/>
            <a:ext cx="441325" cy="1270"/>
          </a:xfrm>
          <a:prstGeom prst="straightConnector1">
            <a:avLst/>
          </a:prstGeom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接箭头连接符 61"/>
          <p:cNvCxnSpPr/>
          <p:nvPr/>
        </p:nvCxnSpPr>
        <p:spPr>
          <a:xfrm flipV="1">
            <a:off x="16827500" y="3232150"/>
            <a:ext cx="441325" cy="1270"/>
          </a:xfrm>
          <a:prstGeom prst="straightConnector1">
            <a:avLst/>
          </a:prstGeom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矩形 43"/>
          <p:cNvSpPr/>
          <p:nvPr/>
        </p:nvSpPr>
        <p:spPr>
          <a:xfrm>
            <a:off x="17335546" y="7488237"/>
            <a:ext cx="24161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建设工程</a:t>
            </a:r>
            <a:endParaRPr lang="zh-CN" altLang="en-US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竣工验收备案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WM_BEAUTIFY_ZORDER_FLAG_TAG" val="6"/>
</p:tagLst>
</file>

<file path=ppt/tags/tag2.xml><?xml version="1.0" encoding="utf-8"?>
<p:tagLst xmlns:p="http://schemas.openxmlformats.org/presentationml/2006/main">
  <p:tag name="WM_BEAUTIFY_ZORDER_FLAG_TAG" val="8"/>
</p:tagLst>
</file>

<file path=ppt/tags/tag3.xml><?xml version="1.0" encoding="utf-8"?>
<p:tagLst xmlns:p="http://schemas.openxmlformats.org/presentationml/2006/main">
  <p:tag name="WM_BEAUTIFY_ZORDER_FLAG_TAG" val="16"/>
</p:tagLst>
</file>

<file path=ppt/tags/tag4.xml><?xml version="1.0" encoding="utf-8"?>
<p:tagLst xmlns:p="http://schemas.openxmlformats.org/presentationml/2006/main">
  <p:tag name="WM_BEAUTIFY_ZORDER_FLAG_TAG" val="16"/>
</p:tagLst>
</file>

<file path=ppt/tags/tag5.xml><?xml version="1.0" encoding="utf-8"?>
<p:tagLst xmlns:p="http://schemas.openxmlformats.org/presentationml/2006/main">
  <p:tag name="WM_BEAUTIFY_ZORDER_FLAG_TAG" val="23"/>
</p:tagLst>
</file>

<file path=ppt/tags/tag6.xml><?xml version="1.0" encoding="utf-8"?>
<p:tagLst xmlns:p="http://schemas.openxmlformats.org/presentationml/2006/main">
  <p:tag name="WM_BEAUTIFY_ZORDER_FLAG_TAG" val="6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1084</Words>
  <Application>WPS 演示</Application>
  <PresentationFormat>自定义</PresentationFormat>
  <Paragraphs>123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等线</vt:lpstr>
      <vt:lpstr>黑体</vt:lpstr>
      <vt:lpstr>微软雅黑</vt:lpstr>
      <vt:lpstr>Arial Unicode MS</vt:lpstr>
      <vt:lpstr>等线 Light</vt:lpstr>
      <vt:lpstr>Calibri Light</vt:lpstr>
      <vt:lpstr>Calibri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xuhao</dc:creator>
  <cp:lastModifiedBy>zz</cp:lastModifiedBy>
  <cp:revision>356</cp:revision>
  <dcterms:created xsi:type="dcterms:W3CDTF">2019-05-29T04:13:00Z</dcterms:created>
  <dcterms:modified xsi:type="dcterms:W3CDTF">2022-01-26T14:25:23Z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2052-11.1.0.11294</vt:lpwstr>
  </property>
  <property fmtid="{D5CDD505-2E9C-101B-9397-08002B2CF9AE}" pid="3" name="ICV">
    <vt:lpwstr>12103ED9EA1D4A3EB91C4A0C75E78A96</vt:lpwstr>
  </property>
</Properties>
</file>