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
  </p:handoutMasterIdLst>
  <p:sldIdLst>
    <p:sldId id="266" r:id="rId3"/>
    <p:sldId id="267" r:id="rId5"/>
  </p:sldIdLst>
  <p:sldSz cx="21238845" cy="17999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X230" initials="X" lastIdx="1" clrIdx="0"/>
  <p:cmAuthor id="0" name="李亚勇" initials="xb21cn" lastIdx="4" clrIdx="0"/>
  <p:cmAuthor id="1" name="微软用户" initials="微" lastIdx="1" clrIdx="0"/>
  <p:cmAuthor id="8" name="刘建华" initials="刘" lastIdx="1" clrIdx="0"/>
  <p:cmAuthor id="2" name="周毅" initials="周" lastIdx="23" clrIdx="1"/>
  <p:cmAuthor id="3" name="Zhao Libo" initials="Z" lastIdx="6" clrIdx="2"/>
  <p:cmAuthor id="4" name="中建五局工业设备安装有限公司北京国贸三期B项目部" initials="中" lastIdx="0" clrIdx="3"/>
  <p:cmAuthor id="5" name="刘钊" initials="刘" lastIdx="2" clrIdx="4"/>
  <p:cmAuthor id="6" name="刘骁" initials="刘" lastIdx="4" clrIdx="5"/>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0CECE"/>
    <a:srgbClr val="AFABAB"/>
    <a:srgbClr val="99FAFB"/>
    <a:srgbClr val="65F7F9"/>
    <a:srgbClr val="6D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10" autoAdjust="0"/>
    <p:restoredTop sz="94660"/>
  </p:normalViewPr>
  <p:slideViewPr>
    <p:cSldViewPr snapToGrid="0">
      <p:cViewPr>
        <p:scale>
          <a:sx n="50" d="100"/>
          <a:sy n="50" d="100"/>
        </p:scale>
        <p:origin x="-78" y="-72"/>
      </p:cViewPr>
      <p:guideLst>
        <p:guide orient="horz" pos="5677"/>
        <p:guide pos="668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commentAuthors" Target="commentAuthor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608216" y="1143000"/>
            <a:ext cx="3641568"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423988" y="1243013"/>
            <a:ext cx="3959225"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93000" y="2945889"/>
            <a:ext cx="18054001" cy="6266782"/>
          </a:xfrm>
        </p:spPr>
        <p:txBody>
          <a:bodyPr anchor="b"/>
          <a:lstStyle>
            <a:lvl1pPr algn="ctr">
              <a:defRPr sz="13935"/>
            </a:lvl1pPr>
          </a:lstStyle>
          <a:p>
            <a:r>
              <a:rPr lang="zh-CN" altLang="en-US"/>
              <a:t>单击此处编辑母版标题样式</a:t>
            </a:r>
            <a:endParaRPr lang="en-US" dirty="0"/>
          </a:p>
        </p:txBody>
      </p:sp>
      <p:sp>
        <p:nvSpPr>
          <p:cNvPr id="3" name="Subtitle 2"/>
          <p:cNvSpPr>
            <a:spLocks noGrp="1"/>
          </p:cNvSpPr>
          <p:nvPr>
            <p:ph type="subTitle" idx="1"/>
          </p:nvPr>
        </p:nvSpPr>
        <p:spPr>
          <a:xfrm>
            <a:off x="2655000" y="9454342"/>
            <a:ext cx="15930001" cy="4345912"/>
          </a:xfrm>
        </p:spPr>
        <p:txBody>
          <a:bodyPr/>
          <a:lstStyle>
            <a:lvl1pPr marL="0" indent="0" algn="ctr">
              <a:buNone/>
              <a:defRPr sz="5575"/>
            </a:lvl1pPr>
            <a:lvl2pPr marL="1061720" indent="0" algn="ctr">
              <a:buNone/>
              <a:defRPr sz="4645"/>
            </a:lvl2pPr>
            <a:lvl3pPr marL="2124075" indent="0" algn="ctr">
              <a:buNone/>
              <a:defRPr sz="4180"/>
            </a:lvl3pPr>
            <a:lvl4pPr marL="3185795" indent="0" algn="ctr">
              <a:buNone/>
              <a:defRPr sz="3715"/>
            </a:lvl4pPr>
            <a:lvl5pPr marL="4248150" indent="0" algn="ctr">
              <a:buNone/>
              <a:defRPr sz="3715"/>
            </a:lvl5pPr>
            <a:lvl6pPr marL="5309870" indent="0" algn="ctr">
              <a:buNone/>
              <a:defRPr sz="3715"/>
            </a:lvl6pPr>
            <a:lvl7pPr marL="6372225" indent="0" algn="ctr">
              <a:buNone/>
              <a:defRPr sz="3715"/>
            </a:lvl7pPr>
            <a:lvl8pPr marL="7433945" indent="0" algn="ctr">
              <a:buNone/>
              <a:defRPr sz="3715"/>
            </a:lvl8pPr>
            <a:lvl9pPr marL="8496300" indent="0" algn="ctr">
              <a:buNone/>
              <a:defRPr sz="371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99877" y="958351"/>
            <a:ext cx="4579875" cy="1525444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60251" y="958351"/>
            <a:ext cx="13474126" cy="1525444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9189" y="4487588"/>
            <a:ext cx="18319501" cy="7487637"/>
          </a:xfrm>
        </p:spPr>
        <p:txBody>
          <a:bodyPr anchor="b"/>
          <a:lstStyle>
            <a:lvl1pPr>
              <a:defRPr sz="13935"/>
            </a:lvl1pPr>
          </a:lstStyle>
          <a:p>
            <a:r>
              <a:rPr lang="zh-CN" altLang="en-US"/>
              <a:t>单击此处编辑母版标题样式</a:t>
            </a:r>
            <a:endParaRPr lang="en-US" dirty="0"/>
          </a:p>
        </p:txBody>
      </p:sp>
      <p:sp>
        <p:nvSpPr>
          <p:cNvPr id="3" name="Text Placeholder 2"/>
          <p:cNvSpPr>
            <a:spLocks noGrp="1"/>
          </p:cNvSpPr>
          <p:nvPr>
            <p:ph type="body" idx="1"/>
          </p:nvPr>
        </p:nvSpPr>
        <p:spPr>
          <a:xfrm>
            <a:off x="1449189" y="12046061"/>
            <a:ext cx="18319501" cy="3937571"/>
          </a:xfrm>
        </p:spPr>
        <p:txBody>
          <a:bodyPr/>
          <a:lstStyle>
            <a:lvl1pPr marL="0" indent="0">
              <a:buNone/>
              <a:defRPr sz="5575">
                <a:solidFill>
                  <a:schemeClr val="tx1"/>
                </a:solidFill>
              </a:defRPr>
            </a:lvl1pPr>
            <a:lvl2pPr marL="1061720" indent="0">
              <a:buNone/>
              <a:defRPr sz="4645">
                <a:solidFill>
                  <a:schemeClr val="tx1">
                    <a:tint val="75000"/>
                  </a:schemeClr>
                </a:solidFill>
              </a:defRPr>
            </a:lvl2pPr>
            <a:lvl3pPr marL="2124075" indent="0">
              <a:buNone/>
              <a:defRPr sz="4180">
                <a:solidFill>
                  <a:schemeClr val="tx1">
                    <a:tint val="75000"/>
                  </a:schemeClr>
                </a:solidFill>
              </a:defRPr>
            </a:lvl3pPr>
            <a:lvl4pPr marL="3185795" indent="0">
              <a:buNone/>
              <a:defRPr sz="3715">
                <a:solidFill>
                  <a:schemeClr val="tx1">
                    <a:tint val="75000"/>
                  </a:schemeClr>
                </a:solidFill>
              </a:defRPr>
            </a:lvl4pPr>
            <a:lvl5pPr marL="4248150" indent="0">
              <a:buNone/>
              <a:defRPr sz="3715">
                <a:solidFill>
                  <a:schemeClr val="tx1">
                    <a:tint val="75000"/>
                  </a:schemeClr>
                </a:solidFill>
              </a:defRPr>
            </a:lvl5pPr>
            <a:lvl6pPr marL="5309870" indent="0">
              <a:buNone/>
              <a:defRPr sz="3715">
                <a:solidFill>
                  <a:schemeClr val="tx1">
                    <a:tint val="75000"/>
                  </a:schemeClr>
                </a:solidFill>
              </a:defRPr>
            </a:lvl6pPr>
            <a:lvl7pPr marL="6372225" indent="0">
              <a:buNone/>
              <a:defRPr sz="3715">
                <a:solidFill>
                  <a:schemeClr val="tx1">
                    <a:tint val="75000"/>
                  </a:schemeClr>
                </a:solidFill>
              </a:defRPr>
            </a:lvl7pPr>
            <a:lvl8pPr marL="7433945" indent="0">
              <a:buNone/>
              <a:defRPr sz="3715">
                <a:solidFill>
                  <a:schemeClr val="tx1">
                    <a:tint val="75000"/>
                  </a:schemeClr>
                </a:solidFill>
              </a:defRPr>
            </a:lvl8pPr>
            <a:lvl9pPr marL="8496300" indent="0">
              <a:buNone/>
              <a:defRPr sz="371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60249"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0752751"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63016" y="958355"/>
            <a:ext cx="18319501" cy="347923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63019" y="4412583"/>
            <a:ext cx="8985514"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463019" y="6575121"/>
            <a:ext cx="8985514"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0752752" y="4412583"/>
            <a:ext cx="9029767"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0752752" y="6575121"/>
            <a:ext cx="9029767"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Content Placeholder 2"/>
          <p:cNvSpPr>
            <a:spLocks noGrp="1"/>
          </p:cNvSpPr>
          <p:nvPr>
            <p:ph idx="1"/>
          </p:nvPr>
        </p:nvSpPr>
        <p:spPr>
          <a:xfrm>
            <a:off x="9029767" y="2591718"/>
            <a:ext cx="10752751" cy="12791902"/>
          </a:xfrm>
        </p:spPr>
        <p:txBody>
          <a:bodyPr/>
          <a:lstStyle>
            <a:lvl1pPr>
              <a:defRPr sz="7435"/>
            </a:lvl1pPr>
            <a:lvl2pPr>
              <a:defRPr sz="6505"/>
            </a:lvl2pPr>
            <a:lvl3pPr>
              <a:defRPr sz="5575"/>
            </a:lvl3pPr>
            <a:lvl4pPr>
              <a:defRPr sz="4645"/>
            </a:lvl4pPr>
            <a:lvl5pPr>
              <a:defRPr sz="4645"/>
            </a:lvl5pPr>
            <a:lvl6pPr>
              <a:defRPr sz="4645"/>
            </a:lvl6pPr>
            <a:lvl7pPr>
              <a:defRPr sz="4645"/>
            </a:lvl7pPr>
            <a:lvl8pPr>
              <a:defRPr sz="4645"/>
            </a:lvl8pPr>
            <a:lvl9pPr>
              <a:defRPr sz="464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9029767" y="2591718"/>
            <a:ext cx="10752751" cy="12791902"/>
          </a:xfrm>
        </p:spPr>
        <p:txBody>
          <a:bodyPr anchor="t"/>
          <a:lstStyle>
            <a:lvl1pPr marL="0" indent="0">
              <a:buNone/>
              <a:defRPr sz="7435"/>
            </a:lvl1pPr>
            <a:lvl2pPr marL="1061720" indent="0">
              <a:buNone/>
              <a:defRPr sz="6505"/>
            </a:lvl2pPr>
            <a:lvl3pPr marL="2124075" indent="0">
              <a:buNone/>
              <a:defRPr sz="5575"/>
            </a:lvl3pPr>
            <a:lvl4pPr marL="3185795" indent="0">
              <a:buNone/>
              <a:defRPr sz="4645"/>
            </a:lvl4pPr>
            <a:lvl5pPr marL="4248150" indent="0">
              <a:buNone/>
              <a:defRPr sz="4645"/>
            </a:lvl5pPr>
            <a:lvl6pPr marL="5309870" indent="0">
              <a:buNone/>
              <a:defRPr sz="4645"/>
            </a:lvl6pPr>
            <a:lvl7pPr marL="6372225" indent="0">
              <a:buNone/>
              <a:defRPr sz="4645"/>
            </a:lvl7pPr>
            <a:lvl8pPr marL="7433945" indent="0">
              <a:buNone/>
              <a:defRPr sz="4645"/>
            </a:lvl8pPr>
            <a:lvl9pPr marL="8496300" indent="0">
              <a:buNone/>
              <a:defRPr sz="4645"/>
            </a:lvl9pPr>
          </a:lstStyle>
          <a:p>
            <a:r>
              <a:rPr lang="zh-CN" altLang="en-US"/>
              <a:t>单击图标添加图片</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250" y="958355"/>
            <a:ext cx="18319501" cy="347923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60250" y="4791754"/>
            <a:ext cx="18319501" cy="1142104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460249" y="16683644"/>
            <a:ext cx="4779000" cy="958351"/>
          </a:xfrm>
          <a:prstGeom prst="rect">
            <a:avLst/>
          </a:prstGeom>
        </p:spPr>
        <p:txBody>
          <a:bodyPr vert="horz" lIns="91440" tIns="45720" rIns="91440" bIns="45720" rtlCol="0" anchor="ctr"/>
          <a:lstStyle>
            <a:lvl1pPr algn="l">
              <a:defRPr sz="2785">
                <a:solidFill>
                  <a:schemeClr val="tx1">
                    <a:tint val="75000"/>
                  </a:schemeClr>
                </a:solidFill>
              </a:defRPr>
            </a:lvl1p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3"/>
          </p:nvPr>
        </p:nvSpPr>
        <p:spPr>
          <a:xfrm>
            <a:off x="7035751" y="16683644"/>
            <a:ext cx="7168500" cy="958351"/>
          </a:xfrm>
          <a:prstGeom prst="rect">
            <a:avLst/>
          </a:prstGeom>
        </p:spPr>
        <p:txBody>
          <a:bodyPr vert="horz" lIns="91440" tIns="45720" rIns="91440" bIns="45720" rtlCol="0" anchor="ctr"/>
          <a:lstStyle>
            <a:lvl1pPr algn="ctr">
              <a:defRPr sz="278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5000751" y="16683644"/>
            <a:ext cx="4779000" cy="958351"/>
          </a:xfrm>
          <a:prstGeom prst="rect">
            <a:avLst/>
          </a:prstGeom>
        </p:spPr>
        <p:txBody>
          <a:bodyPr vert="horz" lIns="91440" tIns="45720" rIns="91440" bIns="45720" rtlCol="0" anchor="ctr"/>
          <a:lstStyle>
            <a:lvl1pPr algn="r">
              <a:defRPr sz="2785">
                <a:solidFill>
                  <a:schemeClr val="tx1">
                    <a:tint val="75000"/>
                  </a:schemeClr>
                </a:solidFill>
              </a:defRPr>
            </a:lvl1pPr>
          </a:lstStyle>
          <a:p>
            <a:fld id="{1F7D8DF5-9D55-434D-9C3F-52778FE1332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2124075" rtl="0" eaLnBrk="1" latinLnBrk="0" hangingPunct="1">
        <a:lnSpc>
          <a:spcPct val="90000"/>
        </a:lnSpc>
        <a:spcBef>
          <a:spcPct val="0"/>
        </a:spcBef>
        <a:buNone/>
        <a:defRPr sz="10220" kern="1200">
          <a:solidFill>
            <a:schemeClr val="tx1"/>
          </a:solidFill>
          <a:latin typeface="+mj-lt"/>
          <a:ea typeface="+mj-ea"/>
          <a:cs typeface="+mj-cs"/>
        </a:defRPr>
      </a:lvl1pPr>
    </p:titleStyle>
    <p:bodyStyle>
      <a:lvl1pPr marL="530860" indent="-530860" algn="l" defTabSz="2124075" rtl="0" eaLnBrk="1" latinLnBrk="0" hangingPunct="1">
        <a:lnSpc>
          <a:spcPct val="90000"/>
        </a:lnSpc>
        <a:spcBef>
          <a:spcPts val="2325"/>
        </a:spcBef>
        <a:buFont typeface="Arial" panose="020B0604020202020204" pitchFamily="34" charset="0"/>
        <a:buChar char="•"/>
        <a:defRPr sz="6505" kern="1200">
          <a:solidFill>
            <a:schemeClr val="tx1"/>
          </a:solidFill>
          <a:latin typeface="+mn-lt"/>
          <a:ea typeface="+mn-ea"/>
          <a:cs typeface="+mn-cs"/>
        </a:defRPr>
      </a:lvl1pPr>
      <a:lvl2pPr marL="1593215" indent="-530860" algn="l" defTabSz="2124075" rtl="0" eaLnBrk="1" latinLnBrk="0" hangingPunct="1">
        <a:lnSpc>
          <a:spcPct val="90000"/>
        </a:lnSpc>
        <a:spcBef>
          <a:spcPts val="1160"/>
        </a:spcBef>
        <a:buFont typeface="Arial" panose="020B0604020202020204" pitchFamily="34" charset="0"/>
        <a:buChar char="•"/>
        <a:defRPr sz="5575" kern="1200">
          <a:solidFill>
            <a:schemeClr val="tx1"/>
          </a:solidFill>
          <a:latin typeface="+mn-lt"/>
          <a:ea typeface="+mn-ea"/>
          <a:cs typeface="+mn-cs"/>
        </a:defRPr>
      </a:lvl2pPr>
      <a:lvl3pPr marL="2654935" indent="-530860" algn="l" defTabSz="2124075" rtl="0" eaLnBrk="1" latinLnBrk="0" hangingPunct="1">
        <a:lnSpc>
          <a:spcPct val="90000"/>
        </a:lnSpc>
        <a:spcBef>
          <a:spcPts val="1160"/>
        </a:spcBef>
        <a:buFont typeface="Arial" panose="020B0604020202020204" pitchFamily="34" charset="0"/>
        <a:buChar char="•"/>
        <a:defRPr sz="4645" kern="1200">
          <a:solidFill>
            <a:schemeClr val="tx1"/>
          </a:solidFill>
          <a:latin typeface="+mn-lt"/>
          <a:ea typeface="+mn-ea"/>
          <a:cs typeface="+mn-cs"/>
        </a:defRPr>
      </a:lvl3pPr>
      <a:lvl4pPr marL="371729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4pPr>
      <a:lvl5pPr marL="477901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5pPr>
      <a:lvl6pPr marL="584136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6pPr>
      <a:lvl7pPr marL="690308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7pPr>
      <a:lvl8pPr marL="796544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8pPr>
      <a:lvl9pPr marL="902652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9pPr>
    </p:bodyStyle>
    <p:otherStyle>
      <a:defPPr>
        <a:defRPr lang="en-US"/>
      </a:defPPr>
      <a:lvl1pPr marL="0" algn="l" defTabSz="2124075" rtl="0" eaLnBrk="1" latinLnBrk="0" hangingPunct="1">
        <a:defRPr sz="4180" kern="1200">
          <a:solidFill>
            <a:schemeClr val="tx1"/>
          </a:solidFill>
          <a:latin typeface="+mn-lt"/>
          <a:ea typeface="+mn-ea"/>
          <a:cs typeface="+mn-cs"/>
        </a:defRPr>
      </a:lvl1pPr>
      <a:lvl2pPr marL="1061720" algn="l" defTabSz="2124075" rtl="0" eaLnBrk="1" latinLnBrk="0" hangingPunct="1">
        <a:defRPr sz="4180" kern="1200">
          <a:solidFill>
            <a:schemeClr val="tx1"/>
          </a:solidFill>
          <a:latin typeface="+mn-lt"/>
          <a:ea typeface="+mn-ea"/>
          <a:cs typeface="+mn-cs"/>
        </a:defRPr>
      </a:lvl2pPr>
      <a:lvl3pPr marL="2124075" algn="l" defTabSz="2124075" rtl="0" eaLnBrk="1" latinLnBrk="0" hangingPunct="1">
        <a:defRPr sz="4180" kern="1200">
          <a:solidFill>
            <a:schemeClr val="tx1"/>
          </a:solidFill>
          <a:latin typeface="+mn-lt"/>
          <a:ea typeface="+mn-ea"/>
          <a:cs typeface="+mn-cs"/>
        </a:defRPr>
      </a:lvl3pPr>
      <a:lvl4pPr marL="3185795" algn="l" defTabSz="2124075" rtl="0" eaLnBrk="1" latinLnBrk="0" hangingPunct="1">
        <a:defRPr sz="4180" kern="1200">
          <a:solidFill>
            <a:schemeClr val="tx1"/>
          </a:solidFill>
          <a:latin typeface="+mn-lt"/>
          <a:ea typeface="+mn-ea"/>
          <a:cs typeface="+mn-cs"/>
        </a:defRPr>
      </a:lvl4pPr>
      <a:lvl5pPr marL="4248150" algn="l" defTabSz="2124075" rtl="0" eaLnBrk="1" latinLnBrk="0" hangingPunct="1">
        <a:defRPr sz="4180" kern="1200">
          <a:solidFill>
            <a:schemeClr val="tx1"/>
          </a:solidFill>
          <a:latin typeface="+mn-lt"/>
          <a:ea typeface="+mn-ea"/>
          <a:cs typeface="+mn-cs"/>
        </a:defRPr>
      </a:lvl5pPr>
      <a:lvl6pPr marL="5309870" algn="l" defTabSz="2124075" rtl="0" eaLnBrk="1" latinLnBrk="0" hangingPunct="1">
        <a:defRPr sz="4180" kern="1200">
          <a:solidFill>
            <a:schemeClr val="tx1"/>
          </a:solidFill>
          <a:latin typeface="+mn-lt"/>
          <a:ea typeface="+mn-ea"/>
          <a:cs typeface="+mn-cs"/>
        </a:defRPr>
      </a:lvl6pPr>
      <a:lvl7pPr marL="6372225" algn="l" defTabSz="2124075" rtl="0" eaLnBrk="1" latinLnBrk="0" hangingPunct="1">
        <a:defRPr sz="4180" kern="1200">
          <a:solidFill>
            <a:schemeClr val="tx1"/>
          </a:solidFill>
          <a:latin typeface="+mn-lt"/>
          <a:ea typeface="+mn-ea"/>
          <a:cs typeface="+mn-cs"/>
        </a:defRPr>
      </a:lvl7pPr>
      <a:lvl8pPr marL="7433945" algn="l" defTabSz="2124075" rtl="0" eaLnBrk="1" latinLnBrk="0" hangingPunct="1">
        <a:defRPr sz="4180" kern="1200">
          <a:solidFill>
            <a:schemeClr val="tx1"/>
          </a:solidFill>
          <a:latin typeface="+mn-lt"/>
          <a:ea typeface="+mn-ea"/>
          <a:cs typeface="+mn-cs"/>
        </a:defRPr>
      </a:lvl8pPr>
      <a:lvl9pPr marL="8496300" algn="l" defTabSz="2124075" rtl="0" eaLnBrk="1" latinLnBrk="0" hangingPunct="1">
        <a:defRPr sz="41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4" Type="http://schemas.openxmlformats.org/officeDocument/2006/relationships/notesSlide" Target="../notesSlides/notesSlide1.xml"/><Relationship Id="rId13" Type="http://schemas.openxmlformats.org/officeDocument/2006/relationships/slideLayout" Target="../slideLayouts/slideLayout7.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文本框 26"/>
          <p:cNvSpPr txBox="1"/>
          <p:nvPr/>
        </p:nvSpPr>
        <p:spPr>
          <a:xfrm>
            <a:off x="4812030" y="9738995"/>
            <a:ext cx="7397750" cy="3202305"/>
          </a:xfrm>
          <a:prstGeom prst="rect">
            <a:avLst/>
          </a:prstGeom>
          <a:noFill/>
          <a:ln w="9525" cmpd="sng">
            <a:noFill/>
            <a:prstDash val="solid"/>
          </a:ln>
        </p:spPr>
        <p:txBody>
          <a:bodyPr wrap="square" bIns="0" rtlCol="0">
            <a:noAutofit/>
          </a:bodyPr>
          <a:lstStyle/>
          <a:p>
            <a:pPr algn="ctr"/>
            <a:r>
              <a:rPr lang="zh-CN" sz="1390" b="1" dirty="0">
                <a:ln>
                  <a:noFill/>
                </a:ln>
                <a:solidFill>
                  <a:schemeClr val="tx1"/>
                </a:solidFill>
                <a:latin typeface="等线" panose="02010600030101010101" charset="-122"/>
                <a:ea typeface="等线" panose="02010600030101010101" charset="-122"/>
              </a:rPr>
              <a:t>第一、二阶段可并联或并行办理事项</a:t>
            </a:r>
            <a:endParaRPr lang="zh-CN" sz="1390" b="1" dirty="0">
              <a:ln>
                <a:noFill/>
              </a:ln>
              <a:solidFill>
                <a:schemeClr val="tx1"/>
              </a:solidFill>
              <a:latin typeface="等线" panose="02010600030101010101" charset="-122"/>
              <a:ea typeface="等线" panose="02010600030101010101" charset="-122"/>
            </a:endParaRPr>
          </a:p>
        </p:txBody>
      </p:sp>
      <p:sp>
        <p:nvSpPr>
          <p:cNvPr id="52" name="文本框 51"/>
          <p:cNvSpPr txBox="1"/>
          <p:nvPr/>
        </p:nvSpPr>
        <p:spPr>
          <a:xfrm>
            <a:off x="9129665" y="3435647"/>
            <a:ext cx="2766967" cy="1968476"/>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190">
              <a:ln>
                <a:noFill/>
              </a:ln>
              <a:solidFill>
                <a:schemeClr val="tx1"/>
              </a:solidFill>
              <a:latin typeface="等线" panose="02010600030101010101" charset="-122"/>
              <a:ea typeface="等线" panose="02010600030101010101" charset="-122"/>
            </a:endParaRPr>
          </a:p>
        </p:txBody>
      </p:sp>
      <p:sp>
        <p:nvSpPr>
          <p:cNvPr id="32" name="文本框 31"/>
          <p:cNvSpPr txBox="1"/>
          <p:nvPr/>
        </p:nvSpPr>
        <p:spPr>
          <a:xfrm>
            <a:off x="9289098" y="12346305"/>
            <a:ext cx="6800215" cy="1073150"/>
          </a:xfrm>
          <a:prstGeom prst="rect">
            <a:avLst/>
          </a:prstGeom>
          <a:solidFill>
            <a:schemeClr val="bg1">
              <a:alpha val="50000"/>
            </a:schemeClr>
          </a:solidFill>
          <a:ln w="9525" cmpd="sng">
            <a:noFill/>
            <a:prstDash val="solid"/>
          </a:ln>
        </p:spPr>
        <p:txBody>
          <a:bodyPr wrap="square" bIns="0" rtlCol="0">
            <a:noAutofit/>
          </a:bodyPr>
          <a:lstStyle/>
          <a:p>
            <a:pPr algn="ctr"/>
            <a:r>
              <a:rPr lang="zh-CN" sz="1390" b="1" dirty="0">
                <a:ln>
                  <a:noFill/>
                </a:ln>
                <a:solidFill>
                  <a:schemeClr val="tx1"/>
                </a:solidFill>
                <a:latin typeface="等线" panose="02010600030101010101" charset="-122"/>
                <a:ea typeface="等线" panose="02010600030101010101" charset="-122"/>
              </a:rPr>
              <a:t>第二、三阶段可并联或并行办理事项</a:t>
            </a:r>
            <a:endParaRPr lang="zh-CN" sz="1390" b="1" dirty="0">
              <a:ln>
                <a:noFill/>
              </a:ln>
              <a:solidFill>
                <a:schemeClr val="tx1"/>
              </a:solidFill>
              <a:latin typeface="等线" panose="02010600030101010101" charset="-122"/>
              <a:ea typeface="等线" panose="02010600030101010101" charset="-122"/>
            </a:endParaRPr>
          </a:p>
        </p:txBody>
      </p:sp>
      <p:sp>
        <p:nvSpPr>
          <p:cNvPr id="2" name="文本框 1"/>
          <p:cNvSpPr txBox="1"/>
          <p:nvPr/>
        </p:nvSpPr>
        <p:spPr>
          <a:xfrm>
            <a:off x="-635" y="1061720"/>
            <a:ext cx="21239480" cy="1193165"/>
          </a:xfrm>
          <a:prstGeom prst="rect">
            <a:avLst/>
          </a:prstGeom>
          <a:noFill/>
        </p:spPr>
        <p:txBody>
          <a:bodyPr wrap="square" rtlCol="0">
            <a:spAutoFit/>
          </a:bodyPr>
          <a:lstStyle/>
          <a:p>
            <a:r>
              <a:rPr lang="zh-CN" altLang="en-US" sz="2385" dirty="0" smtClean="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385" dirty="0" smtClean="0">
              <a:solidFill>
                <a:schemeClr val="tx1"/>
              </a:solidFill>
              <a:latin typeface="黑体" panose="02010609060101010101" pitchFamily="49" charset="-122"/>
              <a:ea typeface="黑体" panose="02010609060101010101" pitchFamily="49" charset="-122"/>
              <a:sym typeface="+mn-ea"/>
            </a:endParaRPr>
          </a:p>
          <a:p>
            <a:pPr algn="ctr"/>
            <a:r>
              <a:rPr lang="zh-CN" altLang="en-US" sz="2385" dirty="0" smtClean="0">
                <a:solidFill>
                  <a:schemeClr val="tx1"/>
                </a:solidFill>
                <a:latin typeface="黑体" panose="02010609060101010101" pitchFamily="49" charset="-122"/>
                <a:ea typeface="黑体" panose="02010609060101010101" pitchFamily="49" charset="-122"/>
              </a:rPr>
              <a:t>     （社会投资建设的房屋建筑和城市基础设施工程项目</a:t>
            </a:r>
            <a:r>
              <a:rPr lang="en-US" altLang="zh-CN" sz="2385" dirty="0" smtClean="0">
                <a:solidFill>
                  <a:schemeClr val="tx1"/>
                </a:solidFill>
                <a:latin typeface="黑体" panose="02010609060101010101" pitchFamily="49" charset="-122"/>
                <a:ea typeface="黑体" panose="02010609060101010101" pitchFamily="49" charset="-122"/>
              </a:rPr>
              <a:t>——工业投资项目除外</a:t>
            </a:r>
            <a:r>
              <a:rPr lang="zh-CN" altLang="en-US" sz="2385" dirty="0" smtClean="0">
                <a:solidFill>
                  <a:schemeClr val="tx1"/>
                </a:solidFill>
                <a:latin typeface="黑体" panose="02010609060101010101" pitchFamily="49" charset="-122"/>
                <a:ea typeface="黑体" panose="02010609060101010101" pitchFamily="49" charset="-122"/>
              </a:rPr>
              <a:t>）</a:t>
            </a:r>
            <a:endParaRPr lang="zh-CN" altLang="en-US" sz="2385" dirty="0" smtClean="0">
              <a:solidFill>
                <a:schemeClr val="tx1"/>
              </a:solidFill>
              <a:latin typeface="黑体" panose="02010609060101010101" pitchFamily="49" charset="-122"/>
              <a:ea typeface="黑体" panose="02010609060101010101" pitchFamily="49" charset="-122"/>
            </a:endParaRPr>
          </a:p>
          <a:p>
            <a:pPr algn="ctr"/>
            <a:r>
              <a:rPr lang="zh-CN" altLang="en-US" sz="2385" dirty="0" smtClean="0">
                <a:solidFill>
                  <a:schemeClr val="tx1"/>
                </a:solidFill>
                <a:latin typeface="黑体" panose="02010609060101010101" pitchFamily="49" charset="-122"/>
                <a:ea typeface="黑体" panose="02010609060101010101" pitchFamily="49" charset="-122"/>
              </a:rPr>
              <a:t>  总审批时限：</a:t>
            </a:r>
            <a:r>
              <a:rPr lang="en-US" altLang="zh-CN" sz="2385" dirty="0" smtClean="0">
                <a:solidFill>
                  <a:schemeClr val="tx1"/>
                </a:solidFill>
                <a:latin typeface="黑体" panose="02010609060101010101" pitchFamily="49" charset="-122"/>
                <a:ea typeface="黑体" panose="02010609060101010101" pitchFamily="49" charset="-122"/>
              </a:rPr>
              <a:t>58 </a:t>
            </a:r>
            <a:r>
              <a:rPr lang="zh-CN" altLang="en-US" sz="2385" dirty="0" smtClean="0">
                <a:solidFill>
                  <a:schemeClr val="tx1"/>
                </a:solidFill>
                <a:latin typeface="黑体" panose="02010609060101010101" pitchFamily="49" charset="-122"/>
                <a:ea typeface="黑体" panose="02010609060101010101" pitchFamily="49" charset="-122"/>
              </a:rPr>
              <a:t>个工作日</a:t>
            </a:r>
            <a:endParaRPr lang="zh-CN" altLang="en-US" sz="2385" dirty="0" smtClean="0">
              <a:solidFill>
                <a:schemeClr val="tx1"/>
              </a:solidFill>
              <a:latin typeface="黑体" panose="02010609060101010101" pitchFamily="49" charset="-122"/>
              <a:ea typeface="黑体" panose="02010609060101010101" pitchFamily="49" charset="-122"/>
            </a:endParaRPr>
          </a:p>
        </p:txBody>
      </p:sp>
      <p:sp>
        <p:nvSpPr>
          <p:cNvPr id="3" name="五边形 2"/>
          <p:cNvSpPr/>
          <p:nvPr/>
        </p:nvSpPr>
        <p:spPr>
          <a:xfrm>
            <a:off x="1007890" y="2482630"/>
            <a:ext cx="3448144" cy="599184"/>
          </a:xfrm>
          <a:prstGeom prst="homePlate">
            <a:avLst/>
          </a:pr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a:solidFill>
                  <a:schemeClr val="tx1"/>
                </a:solidFill>
                <a:latin typeface="等线" panose="02010600030101010101" charset="-122"/>
                <a:ea typeface="等线" panose="02010600030101010101" charset="-122"/>
              </a:rPr>
              <a:t>项目策划生成</a:t>
            </a:r>
            <a:endParaRPr lang="zh-CN" altLang="en-US" sz="1755" b="1">
              <a:solidFill>
                <a:schemeClr val="tx1"/>
              </a:solidFill>
              <a:latin typeface="等线" panose="02010600030101010101" charset="-122"/>
              <a:ea typeface="等线" panose="02010600030101010101" charset="-122"/>
            </a:endParaRPr>
          </a:p>
        </p:txBody>
      </p:sp>
      <p:sp>
        <p:nvSpPr>
          <p:cNvPr id="7" name="任意多边形 6"/>
          <p:cNvSpPr/>
          <p:nvPr/>
        </p:nvSpPr>
        <p:spPr>
          <a:xfrm>
            <a:off x="12323629" y="2482630"/>
            <a:ext cx="4249788" cy="599184"/>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smtClean="0">
                <a:solidFill>
                  <a:schemeClr val="tx1"/>
                </a:solidFill>
                <a:latin typeface="等线" panose="02010600030101010101" charset="-122"/>
                <a:ea typeface="等线" panose="02010600030101010101" charset="-122"/>
                <a:cs typeface="等线" panose="02010600030101010101" charset="-122"/>
              </a:rPr>
              <a:t>  第三</a:t>
            </a:r>
            <a:r>
              <a:rPr lang="zh-CN" altLang="en-US" sz="1755" b="1" dirty="0">
                <a:solidFill>
                  <a:schemeClr val="tx1"/>
                </a:solidFill>
                <a:latin typeface="等线" panose="02010600030101010101" charset="-122"/>
                <a:ea typeface="等线" panose="02010600030101010101" charset="-122"/>
                <a:cs typeface="等线" panose="02010600030101010101" charset="-122"/>
              </a:rPr>
              <a:t>阶段（施工许可阶段</a:t>
            </a:r>
            <a:r>
              <a:rPr lang="zh-CN" altLang="en-US" sz="1755" b="1" dirty="0" smtClean="0">
                <a:solidFill>
                  <a:schemeClr val="tx1"/>
                </a:solidFill>
                <a:latin typeface="等线" panose="02010600030101010101" charset="-122"/>
                <a:ea typeface="等线" panose="02010600030101010101" charset="-122"/>
                <a:cs typeface="等线" panose="02010600030101010101" charset="-122"/>
              </a:rPr>
              <a:t>）</a:t>
            </a:r>
            <a:endParaRPr lang="en-US" altLang="zh-CN" sz="1755" b="1" dirty="0" smtClean="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5" b="1" dirty="0" smtClean="0">
                <a:solidFill>
                  <a:schemeClr val="tx1"/>
                </a:solidFill>
                <a:latin typeface="等线" panose="02010600030101010101" charset="-122"/>
                <a:ea typeface="等线" panose="02010600030101010101" charset="-122"/>
                <a:cs typeface="等线" panose="02010600030101010101" charset="-122"/>
              </a:rPr>
              <a:t>阶段时限：</a:t>
            </a:r>
            <a:r>
              <a:rPr lang="en-US" altLang="zh-CN" sz="1755" b="1" dirty="0" smtClean="0">
                <a:solidFill>
                  <a:schemeClr val="tx1"/>
                </a:solidFill>
                <a:latin typeface="等线" panose="02010600030101010101" charset="-122"/>
                <a:ea typeface="等线" panose="02010600030101010101" charset="-122"/>
                <a:cs typeface="等线" panose="02010600030101010101" charset="-122"/>
              </a:rPr>
              <a:t>23</a:t>
            </a:r>
            <a:r>
              <a:rPr lang="zh-CN" altLang="en-US" sz="1755" b="1" dirty="0" smtClean="0">
                <a:solidFill>
                  <a:schemeClr val="tx1"/>
                </a:solidFill>
                <a:latin typeface="等线" panose="02010600030101010101" charset="-122"/>
                <a:ea typeface="等线" panose="02010600030101010101" charset="-122"/>
                <a:cs typeface="等线" panose="02010600030101010101" charset="-122"/>
              </a:rPr>
              <a:t>个工作日</a:t>
            </a:r>
            <a:endParaRPr lang="zh-CN" altLang="en-US" sz="1755" b="1" dirty="0" smtClean="0">
              <a:solidFill>
                <a:schemeClr val="tx1"/>
              </a:solidFill>
              <a:latin typeface="等线" panose="02010600030101010101" charset="-122"/>
              <a:ea typeface="等线" panose="02010600030101010101" charset="-122"/>
              <a:cs typeface="等线" panose="02010600030101010101" charset="-122"/>
            </a:endParaRPr>
          </a:p>
        </p:txBody>
      </p:sp>
      <p:sp>
        <p:nvSpPr>
          <p:cNvPr id="8" name="任意多边形 7"/>
          <p:cNvSpPr/>
          <p:nvPr/>
        </p:nvSpPr>
        <p:spPr>
          <a:xfrm>
            <a:off x="16573417" y="2482630"/>
            <a:ext cx="3675203" cy="599184"/>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a:solidFill>
                  <a:schemeClr val="tx1"/>
                </a:solidFill>
              </a:rPr>
              <a:t>第四阶段（竣工验收阶段）</a:t>
            </a:r>
            <a:endParaRPr lang="zh-CN" altLang="en-US" sz="1755" b="1">
              <a:solidFill>
                <a:schemeClr val="tx1"/>
              </a:solidFill>
            </a:endParaRPr>
          </a:p>
        </p:txBody>
      </p:sp>
      <p:grpSp>
        <p:nvGrpSpPr>
          <p:cNvPr id="14" name="组合 20"/>
          <p:cNvGrpSpPr/>
          <p:nvPr>
            <p:custDataLst>
              <p:tags r:id="rId1"/>
            </p:custDataLst>
          </p:nvPr>
        </p:nvGrpSpPr>
        <p:grpSpPr>
          <a:xfrm>
            <a:off x="4498277" y="2482610"/>
            <a:ext cx="15779272" cy="599333"/>
            <a:chOff x="7086" y="1572"/>
            <a:chExt cx="25018" cy="950"/>
          </a:xfrm>
        </p:grpSpPr>
        <p:sp>
          <p:nvSpPr>
            <p:cNvPr id="17" name="任意多边形 16"/>
            <p:cNvSpPr/>
            <p:nvPr/>
          </p:nvSpPr>
          <p:spPr>
            <a:xfrm>
              <a:off x="7086" y="1572"/>
              <a:ext cx="6440"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smtClean="0">
                  <a:solidFill>
                    <a:schemeClr val="tx1"/>
                  </a:solidFill>
                  <a:latin typeface="等线" panose="02010600030101010101" charset="-122"/>
                  <a:ea typeface="等线" panose="02010600030101010101" charset="-122"/>
                  <a:cs typeface="等线" panose="02010600030101010101" charset="-122"/>
                </a:rPr>
                <a:t>  第一</a:t>
              </a:r>
              <a:r>
                <a:rPr lang="zh-CN" altLang="en-US" sz="1755" b="1" dirty="0">
                  <a:solidFill>
                    <a:schemeClr val="tx1"/>
                  </a:solidFill>
                  <a:latin typeface="等线" panose="02010600030101010101" charset="-122"/>
                  <a:ea typeface="等线" panose="02010600030101010101" charset="-122"/>
                  <a:cs typeface="等线" panose="02010600030101010101" charset="-122"/>
                </a:rPr>
                <a:t>阶段（立项用地规划许可阶段</a:t>
              </a:r>
              <a:r>
                <a:rPr lang="zh-CN" altLang="en-US" sz="1755" b="1" dirty="0" smtClean="0">
                  <a:solidFill>
                    <a:schemeClr val="tx1"/>
                  </a:solidFill>
                  <a:latin typeface="等线" panose="02010600030101010101" charset="-122"/>
                  <a:ea typeface="等线" panose="02010600030101010101" charset="-122"/>
                  <a:cs typeface="等线" panose="02010600030101010101" charset="-122"/>
                </a:rPr>
                <a:t>）</a:t>
              </a:r>
              <a:endParaRPr lang="en-US" altLang="zh-CN" sz="1755" b="1" dirty="0" smtClean="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5" b="1" dirty="0" smtClean="0">
                  <a:solidFill>
                    <a:schemeClr val="tx1"/>
                  </a:solidFill>
                  <a:latin typeface="等线" panose="02010600030101010101" charset="-122"/>
                  <a:ea typeface="等线" panose="02010600030101010101" charset="-122"/>
                  <a:cs typeface="等线" panose="02010600030101010101" charset="-122"/>
                </a:rPr>
                <a:t>阶段时限：</a:t>
              </a:r>
              <a:r>
                <a:rPr lang="en-US" altLang="zh-CN" sz="1755" b="1" dirty="0" smtClean="0">
                  <a:solidFill>
                    <a:schemeClr val="tx1"/>
                  </a:solidFill>
                  <a:latin typeface="等线" panose="02010600030101010101" charset="-122"/>
                  <a:ea typeface="等线" panose="02010600030101010101" charset="-122"/>
                  <a:cs typeface="等线" panose="02010600030101010101" charset="-122"/>
                </a:rPr>
                <a:t>6</a:t>
              </a:r>
              <a:r>
                <a:rPr lang="zh-CN" altLang="en-US" sz="1755" b="1" dirty="0" smtClean="0">
                  <a:solidFill>
                    <a:schemeClr val="tx1"/>
                  </a:solidFill>
                  <a:latin typeface="等线" panose="02010600030101010101" charset="-122"/>
                  <a:ea typeface="等线" panose="02010600030101010101" charset="-122"/>
                  <a:cs typeface="等线" panose="02010600030101010101" charset="-122"/>
                </a:rPr>
                <a:t>个工作日</a:t>
              </a:r>
              <a:endParaRPr lang="zh-CN" altLang="en-US" sz="1755" b="1" dirty="0" smtClean="0">
                <a:solidFill>
                  <a:schemeClr val="tx1"/>
                </a:solidFill>
                <a:latin typeface="等线" panose="02010600030101010101" charset="-122"/>
                <a:ea typeface="等线" panose="02010600030101010101" charset="-122"/>
                <a:cs typeface="等线" panose="02010600030101010101" charset="-122"/>
              </a:endParaRPr>
            </a:p>
          </p:txBody>
        </p:sp>
        <p:sp>
          <p:nvSpPr>
            <p:cNvPr id="18" name="任意多边形 17"/>
            <p:cNvSpPr/>
            <p:nvPr/>
          </p:nvSpPr>
          <p:spPr>
            <a:xfrm>
              <a:off x="13549" y="1572"/>
              <a:ext cx="5989"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smtClean="0">
                  <a:solidFill>
                    <a:schemeClr val="tx1"/>
                  </a:solidFill>
                  <a:latin typeface="等线" panose="02010600030101010101" charset="-122"/>
                  <a:ea typeface="等线" panose="02010600030101010101" charset="-122"/>
                  <a:cs typeface="等线" panose="02010600030101010101" charset="-122"/>
                </a:rPr>
                <a:t>  第二</a:t>
              </a:r>
              <a:r>
                <a:rPr lang="zh-CN" altLang="en-US" sz="1755" b="1" dirty="0">
                  <a:solidFill>
                    <a:schemeClr val="tx1"/>
                  </a:solidFill>
                  <a:latin typeface="等线" panose="02010600030101010101" charset="-122"/>
                  <a:ea typeface="等线" panose="02010600030101010101" charset="-122"/>
                  <a:cs typeface="等线" panose="02010600030101010101" charset="-122"/>
                </a:rPr>
                <a:t>阶段（工程建设许可阶段</a:t>
              </a:r>
              <a:r>
                <a:rPr lang="zh-CN" altLang="en-US" sz="1755" b="1" dirty="0" smtClean="0">
                  <a:solidFill>
                    <a:schemeClr val="tx1"/>
                  </a:solidFill>
                  <a:latin typeface="等线" panose="02010600030101010101" charset="-122"/>
                  <a:ea typeface="等线" panose="02010600030101010101" charset="-122"/>
                  <a:cs typeface="等线" panose="02010600030101010101" charset="-122"/>
                </a:rPr>
                <a:t>）</a:t>
              </a:r>
              <a:endParaRPr lang="en-US" altLang="zh-CN" sz="1755" b="1" dirty="0" smtClean="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5" b="1" dirty="0" smtClean="0">
                  <a:solidFill>
                    <a:schemeClr val="tx1"/>
                  </a:solidFill>
                  <a:latin typeface="等线" panose="02010600030101010101" charset="-122"/>
                  <a:ea typeface="等线" panose="02010600030101010101" charset="-122"/>
                  <a:cs typeface="等线" panose="02010600030101010101" charset="-122"/>
                </a:rPr>
                <a:t>阶段时限：</a:t>
              </a:r>
              <a:r>
                <a:rPr lang="en-US" altLang="zh-CN" sz="1755" b="1" dirty="0" smtClean="0">
                  <a:solidFill>
                    <a:schemeClr val="tx1"/>
                  </a:solidFill>
                  <a:latin typeface="等线" panose="02010600030101010101" charset="-122"/>
                  <a:ea typeface="等线" panose="02010600030101010101" charset="-122"/>
                  <a:cs typeface="等线" panose="02010600030101010101" charset="-122"/>
                </a:rPr>
                <a:t>19</a:t>
              </a:r>
              <a:r>
                <a:rPr lang="zh-CN" altLang="en-US" sz="1755" b="1" dirty="0" smtClean="0">
                  <a:solidFill>
                    <a:schemeClr val="tx1"/>
                  </a:solidFill>
                  <a:latin typeface="等线" panose="02010600030101010101" charset="-122"/>
                  <a:ea typeface="等线" panose="02010600030101010101" charset="-122"/>
                  <a:cs typeface="等线" panose="02010600030101010101" charset="-122"/>
                </a:rPr>
                <a:t>个工作日</a:t>
              </a:r>
              <a:endParaRPr lang="zh-CN" altLang="en-US" sz="1755" b="1" dirty="0" smtClean="0">
                <a:solidFill>
                  <a:schemeClr val="tx1"/>
                </a:solidFill>
                <a:latin typeface="等线" panose="02010600030101010101" charset="-122"/>
                <a:ea typeface="等线" panose="02010600030101010101" charset="-122"/>
                <a:cs typeface="等线" panose="02010600030101010101" charset="-122"/>
              </a:endParaRPr>
            </a:p>
          </p:txBody>
        </p:sp>
        <p:sp>
          <p:nvSpPr>
            <p:cNvPr id="20" name="任意多边形 19"/>
            <p:cNvSpPr/>
            <p:nvPr/>
          </p:nvSpPr>
          <p:spPr>
            <a:xfrm>
              <a:off x="26299" y="1572"/>
              <a:ext cx="5805"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smtClean="0">
                  <a:solidFill>
                    <a:schemeClr val="tx1"/>
                  </a:solidFill>
                  <a:latin typeface="等线" panose="02010600030101010101" charset="-122"/>
                  <a:ea typeface="等线" panose="02010600030101010101" charset="-122"/>
                  <a:cs typeface="等线" panose="02010600030101010101" charset="-122"/>
                </a:rPr>
                <a:t>      第四</a:t>
              </a:r>
              <a:r>
                <a:rPr lang="zh-CN" altLang="en-US" sz="1755" b="1" dirty="0">
                  <a:solidFill>
                    <a:schemeClr val="tx1"/>
                  </a:solidFill>
                  <a:latin typeface="等线" panose="02010600030101010101" charset="-122"/>
                  <a:ea typeface="等线" panose="02010600030101010101" charset="-122"/>
                  <a:cs typeface="等线" panose="02010600030101010101" charset="-122"/>
                </a:rPr>
                <a:t>阶段（竣工验收阶段</a:t>
              </a:r>
              <a:r>
                <a:rPr lang="zh-CN" altLang="en-US" sz="1755" b="1" dirty="0" smtClean="0">
                  <a:solidFill>
                    <a:schemeClr val="tx1"/>
                  </a:solidFill>
                  <a:latin typeface="等线" panose="02010600030101010101" charset="-122"/>
                  <a:ea typeface="等线" panose="02010600030101010101" charset="-122"/>
                  <a:cs typeface="等线" panose="02010600030101010101" charset="-122"/>
                </a:rPr>
                <a:t>）</a:t>
              </a:r>
              <a:endParaRPr lang="en-US" altLang="zh-CN" sz="1755" b="1" dirty="0" smtClean="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5" b="1" dirty="0" smtClean="0">
                  <a:solidFill>
                    <a:schemeClr val="tx1"/>
                  </a:solidFill>
                  <a:latin typeface="等线" panose="02010600030101010101" charset="-122"/>
                  <a:ea typeface="等线" panose="02010600030101010101" charset="-122"/>
                  <a:cs typeface="等线" panose="02010600030101010101" charset="-122"/>
                </a:rPr>
                <a:t>阶段时限：</a:t>
              </a:r>
              <a:r>
                <a:rPr lang="en-US" altLang="zh-CN" sz="1755" b="1" dirty="0" smtClean="0">
                  <a:solidFill>
                    <a:schemeClr val="tx1"/>
                  </a:solidFill>
                  <a:latin typeface="等线" panose="02010600030101010101" charset="-122"/>
                  <a:ea typeface="等线" panose="02010600030101010101" charset="-122"/>
                  <a:cs typeface="等线" panose="02010600030101010101" charset="-122"/>
                </a:rPr>
                <a:t>10</a:t>
              </a:r>
              <a:r>
                <a:rPr lang="zh-CN" altLang="en-US" sz="1755" b="1" dirty="0" smtClean="0">
                  <a:solidFill>
                    <a:schemeClr val="tx1"/>
                  </a:solidFill>
                  <a:latin typeface="等线" panose="02010600030101010101" charset="-122"/>
                  <a:ea typeface="等线" panose="02010600030101010101" charset="-122"/>
                  <a:cs typeface="等线" panose="02010600030101010101" charset="-122"/>
                </a:rPr>
                <a:t>个工作日</a:t>
              </a:r>
              <a:endParaRPr lang="zh-CN" altLang="en-US" sz="1755" b="1" dirty="0" smtClean="0">
                <a:solidFill>
                  <a:schemeClr val="tx1"/>
                </a:solidFill>
                <a:latin typeface="等线" panose="02010600030101010101" charset="-122"/>
                <a:ea typeface="等线" panose="02010600030101010101" charset="-122"/>
                <a:cs typeface="等线" panose="02010600030101010101" charset="-122"/>
              </a:endParaRPr>
            </a:p>
          </p:txBody>
        </p:sp>
      </p:grpSp>
      <p:cxnSp>
        <p:nvCxnSpPr>
          <p:cNvPr id="39" name="直接箭头连接符 38"/>
          <p:cNvCxnSpPr/>
          <p:nvPr>
            <p:custDataLst>
              <p:tags r:id="rId2"/>
            </p:custDataLst>
          </p:nvPr>
        </p:nvCxnSpPr>
        <p:spPr>
          <a:xfrm>
            <a:off x="4054581" y="4027262"/>
            <a:ext cx="1172469" cy="564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文本框 49"/>
          <p:cNvSpPr txBox="1"/>
          <p:nvPr/>
        </p:nvSpPr>
        <p:spPr>
          <a:xfrm>
            <a:off x="9291760" y="3530255"/>
            <a:ext cx="2444038" cy="1708619"/>
          </a:xfrm>
          <a:prstGeom prst="rect">
            <a:avLst/>
          </a:prstGeom>
          <a:noFill/>
          <a:ln w="0" cmpd="sng">
            <a:solidFill>
              <a:srgbClr val="000000"/>
            </a:solidFill>
            <a:prstDash val="solid"/>
          </a:ln>
        </p:spPr>
        <p:txBody>
          <a:bodyPr wrap="square" bIns="0" rtlCol="0" anchor="ctr" anchorCtr="0">
            <a:noAutofit/>
          </a:bodyPr>
          <a:lstStyle/>
          <a:p>
            <a:pPr algn="ctr"/>
            <a:r>
              <a:rPr lang="zh-CN" altLang="en-US" sz="1190" dirty="0">
                <a:ln>
                  <a:noFill/>
                </a:ln>
                <a:solidFill>
                  <a:schemeClr val="tx1"/>
                </a:solidFill>
              </a:rPr>
              <a:t>建设工程规划类许可证核发</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a:t>
            </a:r>
            <a:r>
              <a:rPr lang="zh-CN" altLang="en-US" sz="1185" dirty="0">
                <a:ln>
                  <a:noFill/>
                </a:ln>
                <a:solidFill>
                  <a:schemeClr val="tx1"/>
                </a:solidFill>
                <a:latin typeface="等线" panose="02010600030101010101" charset="-122"/>
                <a:ea typeface="等线" panose="02010600030101010101" charset="-122"/>
                <a:cs typeface="等线" panose="02010600030101010101" charset="-122"/>
                <a:sym typeface="+mn-ea"/>
              </a:rPr>
              <a:t>组织相关部门并联审查修建性详细规划、总平面图、建设工程设计方案，</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审批时限：</a:t>
            </a:r>
            <a:r>
              <a:rPr lang="en-US" altLang="zh-CN" sz="1190" dirty="0" smtClean="0">
                <a:ln>
                  <a:noFill/>
                </a:ln>
                <a:solidFill>
                  <a:schemeClr val="tx1"/>
                </a:solidFill>
                <a:latin typeface="等线" panose="02010600030101010101" charset="-122"/>
                <a:ea typeface="等线" panose="02010600030101010101" charset="-122"/>
                <a:cs typeface="等线" panose="02010600030101010101" charset="-122"/>
              </a:rPr>
              <a:t>16</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个工作日；核发建筑工程规划许可证：</a:t>
            </a:r>
            <a:r>
              <a:rPr lang="en-US" altLang="zh-CN" sz="1190" dirty="0" smtClean="0">
                <a:ln>
                  <a:noFill/>
                </a:ln>
                <a:solidFill>
                  <a:schemeClr val="tx1"/>
                </a:solidFill>
                <a:latin typeface="等线" panose="02010600030101010101" charset="-122"/>
                <a:ea typeface="等线" panose="02010600030101010101" charset="-122"/>
                <a:cs typeface="等线" panose="02010600030101010101" charset="-122"/>
              </a:rPr>
              <a:t>3</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个工作日）</a:t>
            </a:r>
            <a:endParaRPr lang="en-US" altLang="zh-CN" sz="1190" dirty="0" smtClean="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altLang="en-US" sz="1190" dirty="0" smtClean="0">
                <a:solidFill>
                  <a:schemeClr val="tx1"/>
                </a:solidFill>
                <a:latin typeface="等线" panose="02010600030101010101" charset="-122"/>
                <a:ea typeface="等线" panose="02010600030101010101" charset="-122"/>
                <a:cs typeface="等线" panose="02010600030101010101" charset="-122"/>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rPr>
              <a:t>16+3</a:t>
            </a:r>
            <a:r>
              <a:rPr lang="zh-CN" altLang="en-US" sz="1190" dirty="0" smtClean="0">
                <a:solidFill>
                  <a:schemeClr val="tx1"/>
                </a:solidFill>
                <a:latin typeface="等线" panose="02010600030101010101" charset="-122"/>
                <a:ea typeface="等线" panose="02010600030101010101" charset="-122"/>
                <a:cs typeface="等线" panose="02010600030101010101" charset="-122"/>
              </a:rPr>
              <a:t>工作日）</a:t>
            </a:r>
            <a:endPar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endParaRPr>
          </a:p>
        </p:txBody>
      </p:sp>
      <p:cxnSp>
        <p:nvCxnSpPr>
          <p:cNvPr id="53" name="直接箭头连接符 52"/>
          <p:cNvCxnSpPr/>
          <p:nvPr>
            <p:custDataLst>
              <p:tags r:id="rId3"/>
            </p:custDataLst>
          </p:nvPr>
        </p:nvCxnSpPr>
        <p:spPr>
          <a:xfrm>
            <a:off x="8065308" y="4032904"/>
            <a:ext cx="1064347" cy="157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custDataLst>
              <p:tags r:id="rId4"/>
            </p:custDataLst>
          </p:nvPr>
        </p:nvCxnSpPr>
        <p:spPr>
          <a:xfrm>
            <a:off x="11896955" y="4032904"/>
            <a:ext cx="1135303" cy="157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文本框 58"/>
          <p:cNvSpPr txBox="1"/>
          <p:nvPr>
            <p:custDataLst>
              <p:tags r:id="rId5"/>
            </p:custDataLst>
          </p:nvPr>
        </p:nvSpPr>
        <p:spPr>
          <a:xfrm>
            <a:off x="13103215" y="3529623"/>
            <a:ext cx="2909214" cy="2181197"/>
          </a:xfrm>
          <a:prstGeom prst="rect">
            <a:avLst/>
          </a:prstGeom>
          <a:noFill/>
          <a:ln w="9525" cmpd="sng">
            <a:solidFill>
              <a:srgbClr val="000000"/>
            </a:solidFill>
            <a:prstDash val="solid"/>
          </a:ln>
        </p:spPr>
        <p:txBody>
          <a:bodyPr wrap="square" bIns="0" rtlCol="0">
            <a:noAutofit/>
          </a:bodyPr>
          <a:lstStyle/>
          <a:p>
            <a:endParaRPr lang="en-US" altLang="zh-CN" sz="1190">
              <a:ln>
                <a:noFill/>
              </a:ln>
              <a:solidFill>
                <a:schemeClr val="tx1"/>
              </a:solidFill>
            </a:endParaRPr>
          </a:p>
        </p:txBody>
      </p:sp>
      <p:sp>
        <p:nvSpPr>
          <p:cNvPr id="65" name="文本框 64"/>
          <p:cNvSpPr txBox="1"/>
          <p:nvPr/>
        </p:nvSpPr>
        <p:spPr>
          <a:xfrm>
            <a:off x="13245128" y="4529600"/>
            <a:ext cx="2625388" cy="1064346"/>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185" dirty="0" smtClean="0">
                <a:solidFill>
                  <a:schemeClr val="tx1"/>
                </a:solidFill>
                <a:latin typeface="等线" panose="02010600030101010101" charset="-122"/>
                <a:ea typeface="等线" panose="02010600030101010101" charset="-122"/>
                <a:cs typeface="等线" panose="02010600030101010101" charset="-122"/>
                <a:sym typeface="+mn-ea"/>
              </a:rPr>
              <a:t>建设工程质量安全监督手续</a:t>
            </a:r>
            <a:endParaRPr lang="en-US" altLang="zh-CN" sz="1185" dirty="0" smtClean="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1600"/>
              </a:lnSpc>
            </a:pPr>
            <a:r>
              <a:rPr lang="zh-CN" altLang="en-US" sz="1185" dirty="0" smtClean="0">
                <a:solidFill>
                  <a:schemeClr val="tx1"/>
                </a:solidFill>
                <a:latin typeface="等线" panose="02010600030101010101" charset="-122"/>
                <a:ea typeface="等线" panose="02010600030101010101" charset="-122"/>
                <a:cs typeface="等线" panose="02010600030101010101" charset="-122"/>
                <a:sym typeface="+mn-ea"/>
              </a:rPr>
              <a:t>和人防工程质量监督手续并核发建筑工程施工许可证</a:t>
            </a:r>
            <a:endParaRPr lang="zh-CN" altLang="en-US" sz="1185" dirty="0" smtClean="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16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72" name="文本框 71"/>
          <p:cNvSpPr txBox="1"/>
          <p:nvPr>
            <p:custDataLst>
              <p:tags r:id="rId6"/>
            </p:custDataLst>
          </p:nvPr>
        </p:nvSpPr>
        <p:spPr>
          <a:xfrm>
            <a:off x="17431826" y="3529625"/>
            <a:ext cx="2483773" cy="1992443"/>
          </a:xfrm>
          <a:prstGeom prst="rect">
            <a:avLst/>
          </a:prstGeom>
          <a:noFill/>
          <a:ln w="9525" cmpd="sng">
            <a:solidFill>
              <a:srgbClr val="000000"/>
            </a:solidFill>
            <a:prstDash val="solid"/>
          </a:ln>
        </p:spPr>
        <p:txBody>
          <a:bodyPr wrap="square" bIns="0" rtlCol="0">
            <a:noAutofit/>
          </a:bodyPr>
          <a:lstStyle/>
          <a:p>
            <a:endParaRPr lang="en-US" altLang="zh-CN" sz="1190">
              <a:ln>
                <a:noFill/>
              </a:ln>
              <a:solidFill>
                <a:schemeClr val="tx1"/>
              </a:solidFill>
            </a:endParaRPr>
          </a:p>
        </p:txBody>
      </p:sp>
      <p:sp>
        <p:nvSpPr>
          <p:cNvPr id="73" name="文本框 72"/>
          <p:cNvSpPr txBox="1"/>
          <p:nvPr/>
        </p:nvSpPr>
        <p:spPr>
          <a:xfrm>
            <a:off x="17502467" y="4529315"/>
            <a:ext cx="2341862" cy="852102"/>
          </a:xfrm>
          <a:prstGeom prst="rect">
            <a:avLst/>
          </a:prstGeom>
          <a:noFill/>
          <a:ln w="0" cmpd="sng">
            <a:solidFill>
              <a:srgbClr val="000000"/>
            </a:solidFill>
            <a:prstDash val="solid"/>
          </a:ln>
        </p:spPr>
        <p:txBody>
          <a:bodyPr wrap="square" rtlCol="0" anchor="ctr" anchorCtr="0">
            <a:noAutofit/>
          </a:bodyPr>
          <a:lstStyle/>
          <a:p>
            <a:pPr marL="0" marR="0" lvl="0" indent="0" algn="ctr" defTabSz="914400" eaLnBrk="1" fontAlgn="base" latinLnBrk="0" hangingPunct="1">
              <a:lnSpc>
                <a:spcPts val="2000"/>
              </a:lnSpc>
              <a:spcBef>
                <a:spcPct val="0"/>
              </a:spcBef>
              <a:spcAft>
                <a:spcPct val="0"/>
              </a:spcAft>
              <a:buClrTx/>
              <a:buSzTx/>
              <a:buFontTx/>
              <a:buNone/>
              <a:defRPr/>
            </a:pPr>
            <a:r>
              <a:rPr lang="zh-CN" altLang="en-US" sz="1185" noProof="0" dirty="0">
                <a:ln>
                  <a:noFill/>
                </a:ln>
                <a:solidFill>
                  <a:schemeClr val="tx1"/>
                </a:solidFill>
                <a:effectLst/>
                <a:uLnTx/>
                <a:uFillTx/>
                <a:latin typeface="+mn-ea"/>
                <a:cs typeface="+mn-ea"/>
                <a:sym typeface="+mn-ea"/>
              </a:rPr>
              <a:t>建设工程竣工验收备案</a:t>
            </a:r>
            <a:endParaRPr kumimoji="0" lang="en-US" altLang="zh-CN" sz="1185" b="0" i="0" u="none" strike="noStrike" kern="1200" cap="none" spc="0" normalizeH="0" baseline="0" noProof="0" dirty="0">
              <a:ln>
                <a:noFill/>
              </a:ln>
              <a:solidFill>
                <a:schemeClr val="tx1"/>
              </a:solidFill>
              <a:effectLst/>
              <a:uLnTx/>
              <a:uFillTx/>
              <a:latin typeface="+mn-ea"/>
              <a:cs typeface="+mn-ea"/>
              <a:sym typeface="+mn-ea"/>
            </a:endParaRPr>
          </a:p>
          <a:p>
            <a:pPr marL="0" marR="0" lvl="0" indent="0" algn="ctr" defTabSz="914400" eaLnBrk="1" fontAlgn="base" latinLnBrk="0" hangingPunct="1">
              <a:lnSpc>
                <a:spcPts val="2000"/>
              </a:lnSpc>
              <a:spcBef>
                <a:spcPct val="0"/>
              </a:spcBef>
              <a:spcAft>
                <a:spcPct val="0"/>
              </a:spcAft>
              <a:buClrTx/>
              <a:buSzTx/>
              <a:buFontTx/>
              <a:buNone/>
              <a:defRPr/>
            </a:pPr>
            <a:r>
              <a:rPr lang="zh-CN" altLang="en-US" sz="1185" noProof="0" dirty="0">
                <a:ln>
                  <a:noFill/>
                </a:ln>
                <a:solidFill>
                  <a:schemeClr val="tx1"/>
                </a:solidFill>
                <a:effectLst/>
                <a:uLnTx/>
                <a:uFillTx/>
                <a:latin typeface="+mn-ea"/>
                <a:cs typeface="+mn-ea"/>
                <a:sym typeface="+mn-ea"/>
              </a:rPr>
              <a:t>（审批时限：</a:t>
            </a:r>
            <a:r>
              <a:rPr lang="en-US" altLang="zh-CN" sz="1185" noProof="0" dirty="0">
                <a:ln>
                  <a:noFill/>
                </a:ln>
                <a:solidFill>
                  <a:schemeClr val="tx1"/>
                </a:solidFill>
                <a:effectLst/>
                <a:uLnTx/>
                <a:uFillTx/>
                <a:latin typeface="+mn-ea"/>
                <a:cs typeface="+mn-ea"/>
                <a:sym typeface="+mn-ea"/>
              </a:rPr>
              <a:t>2</a:t>
            </a:r>
            <a:r>
              <a:rPr lang="zh-CN" altLang="en-US" sz="1185" noProof="0" dirty="0">
                <a:ln>
                  <a:noFill/>
                </a:ln>
                <a:solidFill>
                  <a:schemeClr val="tx1"/>
                </a:solidFill>
                <a:effectLst/>
                <a:uLnTx/>
                <a:uFillTx/>
                <a:latin typeface="+mn-ea"/>
                <a:cs typeface="+mn-ea"/>
                <a:sym typeface="+mn-ea"/>
              </a:rPr>
              <a:t>个工作日）</a:t>
            </a:r>
            <a:endParaRPr lang="zh-CN" altLang="en-US" sz="1185" noProof="0" dirty="0" smtClean="0">
              <a:ln>
                <a:noFill/>
              </a:ln>
              <a:solidFill>
                <a:schemeClr val="tx1"/>
              </a:solidFill>
              <a:effectLst/>
              <a:uLnTx/>
              <a:uFillTx/>
              <a:latin typeface="+mn-ea"/>
              <a:ea typeface="等线" panose="02010600030101010101" charset="-122"/>
              <a:cs typeface="+mn-ea"/>
              <a:sym typeface="+mn-ea"/>
            </a:endParaRPr>
          </a:p>
        </p:txBody>
      </p:sp>
      <p:sp>
        <p:nvSpPr>
          <p:cNvPr id="74" name="文本框 73"/>
          <p:cNvSpPr txBox="1"/>
          <p:nvPr/>
        </p:nvSpPr>
        <p:spPr>
          <a:xfrm>
            <a:off x="17502514" y="3631800"/>
            <a:ext cx="2341563" cy="826843"/>
          </a:xfrm>
          <a:prstGeom prst="rect">
            <a:avLst/>
          </a:prstGeom>
          <a:noFill/>
          <a:ln w="0" cmpd="sng">
            <a:solidFill>
              <a:srgbClr val="000000"/>
            </a:solidFill>
            <a:prstDash val="solid"/>
          </a:ln>
        </p:spPr>
        <p:txBody>
          <a:bodyPr wrap="square" rtlCol="0" anchor="ctr" anchorCtr="0">
            <a:noAutofit/>
          </a:bodyPr>
          <a:lstStyle/>
          <a:p>
            <a:pPr algn="ctr">
              <a:lnSpc>
                <a:spcPts val="2000"/>
              </a:lnSpc>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联合验收（</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自然资源、</a:t>
            </a: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消防、人防、档案等</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a:t>
            </a:r>
            <a:endParaRPr lang="en-US" altLang="zh-CN" sz="1190" dirty="0" smtClean="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8</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cxnSp>
        <p:nvCxnSpPr>
          <p:cNvPr id="75" name="直接箭头连接符 74"/>
          <p:cNvCxnSpPr/>
          <p:nvPr>
            <p:custDataLst>
              <p:tags r:id="rId7"/>
            </p:custDataLst>
          </p:nvPr>
        </p:nvCxnSpPr>
        <p:spPr>
          <a:xfrm>
            <a:off x="16083386" y="4032904"/>
            <a:ext cx="1277216" cy="157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1" name="组合 39"/>
          <p:cNvGrpSpPr/>
          <p:nvPr/>
        </p:nvGrpSpPr>
        <p:grpSpPr>
          <a:xfrm>
            <a:off x="11125835" y="4018753"/>
            <a:ext cx="5745223" cy="2777017"/>
            <a:chOff x="16956" y="3937"/>
            <a:chExt cx="8082" cy="4581"/>
          </a:xfrm>
        </p:grpSpPr>
        <p:cxnSp>
          <p:nvCxnSpPr>
            <p:cNvPr id="71" name="肘形连接符 70"/>
            <p:cNvCxnSpPr/>
            <p:nvPr>
              <p:custDataLst>
                <p:tags r:id="rId8"/>
              </p:custDataLst>
            </p:nvPr>
          </p:nvCxnSpPr>
          <p:spPr>
            <a:xfrm rot="5400000" flipV="1">
              <a:off x="17264" y="5975"/>
              <a:ext cx="1911" cy="2527"/>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肘形连接符 75"/>
            <p:cNvCxnSpPr/>
            <p:nvPr>
              <p:custDataLst>
                <p:tags r:id="rId9"/>
              </p:custDataLst>
            </p:nvPr>
          </p:nvCxnSpPr>
          <p:spPr>
            <a:xfrm rot="16200000">
              <a:off x="21166" y="4322"/>
              <a:ext cx="4257" cy="3487"/>
            </a:xfrm>
            <a:prstGeom prst="bentConnector3">
              <a:avLst>
                <a:gd name="adj1" fmla="val -475"/>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文本框 53"/>
            <p:cNvSpPr txBox="1"/>
            <p:nvPr/>
          </p:nvSpPr>
          <p:spPr>
            <a:xfrm>
              <a:off x="19483" y="7398"/>
              <a:ext cx="2068" cy="1120"/>
            </a:xfrm>
            <a:prstGeom prst="rect">
              <a:avLst/>
            </a:prstGeom>
            <a:noFill/>
            <a:ln w="9525" cmpd="sng">
              <a:solidFill>
                <a:srgbClr val="000000"/>
              </a:solidFill>
              <a:prstDash val="solid"/>
            </a:ln>
          </p:spPr>
          <p:txBody>
            <a:bodyPr wrap="square" bIns="0" rtlCol="0" anchor="ctr" anchorCtr="0">
              <a:noAutofit/>
            </a:bodyPr>
            <a:lstStyle/>
            <a:p>
              <a:pPr algn="ctr">
                <a:lnSpc>
                  <a:spcPts val="2000"/>
                </a:lnSpc>
              </a:pPr>
              <a:r>
                <a:rPr lang="zh-CN" altLang="en-US" sz="1185" dirty="0">
                  <a:ln>
                    <a:noFill/>
                  </a:ln>
                  <a:solidFill>
                    <a:schemeClr val="tx1"/>
                  </a:solidFill>
                  <a:sym typeface="+mn-ea"/>
                </a:rPr>
                <a:t>市政公用设施报装</a:t>
              </a:r>
              <a:endParaRPr lang="zh-CN" altLang="en-US" sz="1185" dirty="0">
                <a:ln>
                  <a:noFill/>
                </a:ln>
                <a:solidFill>
                  <a:schemeClr val="tx1"/>
                </a:solidFill>
                <a:latin typeface="等线" panose="02010600030101010101" charset="-122"/>
                <a:ea typeface="等线" panose="02010600030101010101" charset="-122"/>
                <a:sym typeface="+mn-ea"/>
              </a:endParaRPr>
            </a:p>
          </p:txBody>
        </p:sp>
      </p:grpSp>
      <p:sp>
        <p:nvSpPr>
          <p:cNvPr id="127" name="文本框 126"/>
          <p:cNvSpPr txBox="1"/>
          <p:nvPr/>
        </p:nvSpPr>
        <p:spPr>
          <a:xfrm>
            <a:off x="16838950" y="7146801"/>
            <a:ext cx="3667003" cy="4170317"/>
          </a:xfrm>
          <a:prstGeom prst="rect">
            <a:avLst/>
          </a:prstGeom>
          <a:noFill/>
          <a:ln w="9525" cmpd="sng">
            <a:noFill/>
            <a:prstDash val="solid"/>
          </a:ln>
        </p:spPr>
        <p:txBody>
          <a:bodyPr wrap="square" bIns="0" rtlCol="0" anchor="t" anchorCtr="0">
            <a:noAutofit/>
          </a:bodyPr>
          <a:lstStyle/>
          <a:p>
            <a:pPr algn="ctr">
              <a:buClrTx/>
              <a:buSzTx/>
              <a:buNone/>
            </a:pPr>
            <a:r>
              <a:rPr lang="zh-CN" altLang="en-US" sz="1390" b="1" dirty="0">
                <a:ln>
                  <a:noFill/>
                </a:ln>
                <a:solidFill>
                  <a:schemeClr val="tx1"/>
                </a:solidFill>
                <a:latin typeface="等线" panose="02010600030101010101" charset="-122"/>
                <a:ea typeface="等线" panose="02010600030101010101" charset="-122"/>
              </a:rPr>
              <a:t>第四阶段</a:t>
            </a:r>
            <a:r>
              <a:rPr lang="zh-CN" altLang="en-US" sz="1390" b="1" dirty="0" smtClean="0">
                <a:ln>
                  <a:noFill/>
                </a:ln>
                <a:solidFill>
                  <a:schemeClr val="tx1"/>
                </a:solidFill>
                <a:latin typeface="等线" panose="02010600030101010101" charset="-122"/>
                <a:ea typeface="等线" panose="02010600030101010101" charset="-122"/>
              </a:rPr>
              <a:t>可并联或并行</a:t>
            </a:r>
            <a:r>
              <a:rPr lang="zh-CN" altLang="en-US" sz="1390" b="1" dirty="0">
                <a:ln>
                  <a:noFill/>
                </a:ln>
                <a:solidFill>
                  <a:schemeClr val="tx1"/>
                </a:solidFill>
                <a:latin typeface="等线" panose="02010600030101010101" charset="-122"/>
                <a:ea typeface="等线" panose="02010600030101010101" charset="-122"/>
              </a:rPr>
              <a:t>办理其他事项</a:t>
            </a:r>
            <a:endParaRPr lang="zh-CN" altLang="en-US" sz="1390" b="1" dirty="0">
              <a:ln>
                <a:noFill/>
              </a:ln>
              <a:solidFill>
                <a:schemeClr val="tx1"/>
              </a:solidFill>
              <a:latin typeface="等线" panose="02010600030101010101" charset="-122"/>
              <a:ea typeface="等线" panose="02010600030101010101" charset="-122"/>
            </a:endParaRPr>
          </a:p>
        </p:txBody>
      </p:sp>
      <p:sp>
        <p:nvSpPr>
          <p:cNvPr id="126" name="文本框 125"/>
          <p:cNvSpPr txBox="1"/>
          <p:nvPr/>
        </p:nvSpPr>
        <p:spPr>
          <a:xfrm>
            <a:off x="12571502" y="7120942"/>
            <a:ext cx="4071925" cy="4170317"/>
          </a:xfrm>
          <a:prstGeom prst="rect">
            <a:avLst/>
          </a:prstGeom>
          <a:noFill/>
          <a:ln w="9525" cmpd="sng">
            <a:noFill/>
            <a:prstDash val="solid"/>
          </a:ln>
        </p:spPr>
        <p:txBody>
          <a:bodyPr wrap="square" bIns="0" rtlCol="0" anchor="t" anchorCtr="0">
            <a:noAutofit/>
          </a:bodyPr>
          <a:lstStyle/>
          <a:p>
            <a:pPr algn="ctr">
              <a:buClrTx/>
              <a:buSzTx/>
              <a:buNone/>
            </a:pPr>
            <a:r>
              <a:rPr lang="zh-CN" altLang="en-US" sz="1390" b="1" dirty="0">
                <a:ln>
                  <a:noFill/>
                </a:ln>
                <a:solidFill>
                  <a:schemeClr val="tx1"/>
                </a:solidFill>
                <a:latin typeface="等线" panose="02010600030101010101" charset="-122"/>
                <a:ea typeface="等线" panose="02010600030101010101" charset="-122"/>
              </a:rPr>
              <a:t>第三阶段</a:t>
            </a:r>
            <a:r>
              <a:rPr lang="zh-CN" altLang="en-US" sz="1390" b="1" dirty="0" smtClean="0">
                <a:ln>
                  <a:noFill/>
                </a:ln>
                <a:solidFill>
                  <a:schemeClr val="tx1"/>
                </a:solidFill>
                <a:latin typeface="等线" panose="02010600030101010101" charset="-122"/>
                <a:ea typeface="等线" panose="02010600030101010101" charset="-122"/>
              </a:rPr>
              <a:t>可并联或并行</a:t>
            </a:r>
            <a:r>
              <a:rPr lang="zh-CN" altLang="en-US" sz="1390" b="1" dirty="0">
                <a:ln>
                  <a:noFill/>
                </a:ln>
                <a:solidFill>
                  <a:schemeClr val="tx1"/>
                </a:solidFill>
                <a:latin typeface="等线" panose="02010600030101010101" charset="-122"/>
                <a:ea typeface="等线" panose="02010600030101010101" charset="-122"/>
              </a:rPr>
              <a:t>办理其他事项</a:t>
            </a:r>
            <a:endParaRPr lang="zh-CN" altLang="en-US" sz="1390" b="1" dirty="0">
              <a:ln>
                <a:noFill/>
              </a:ln>
              <a:solidFill>
                <a:schemeClr val="tx1"/>
              </a:solidFill>
              <a:latin typeface="等线" panose="02010600030101010101" charset="-122"/>
              <a:ea typeface="等线" panose="02010600030101010101" charset="-122"/>
            </a:endParaRPr>
          </a:p>
        </p:txBody>
      </p:sp>
      <p:sp>
        <p:nvSpPr>
          <p:cNvPr id="106" name="文本框 105"/>
          <p:cNvSpPr txBox="1"/>
          <p:nvPr/>
        </p:nvSpPr>
        <p:spPr>
          <a:xfrm>
            <a:off x="13245128" y="3632428"/>
            <a:ext cx="2625388" cy="814705"/>
          </a:xfrm>
          <a:prstGeom prst="rect">
            <a:avLst/>
          </a:prstGeom>
          <a:noFill/>
          <a:ln w="0" cmpd="sng">
            <a:solidFill>
              <a:srgbClr val="000000"/>
            </a:solidFill>
            <a:prstDash val="solid"/>
          </a:ln>
        </p:spPr>
        <p:txBody>
          <a:bodyPr wrap="square" bIns="0" rtlCol="0" anchor="ctr" anchorCtr="0">
            <a:spAutoFit/>
          </a:bodyPr>
          <a:lstStyle/>
          <a:p>
            <a:pPr algn="ctr">
              <a:lnSpc>
                <a:spcPts val="2000"/>
              </a:lnSpc>
              <a:buClrTx/>
              <a:buSzTx/>
              <a:buNone/>
            </a:pP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施工图设计文件审查（多图联审</a:t>
            </a: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a:t>
            </a:r>
            <a:endParaRPr lang="en-US" alt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buClrTx/>
              <a:buSzTx/>
              <a:buNone/>
            </a:pP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含</a:t>
            </a: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消防、</a:t>
            </a: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人防</a:t>
            </a: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等</a:t>
            </a: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a:t>
            </a:r>
            <a:endParaRPr lang="en-US" alt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13+5</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07" name="文本框 106"/>
          <p:cNvSpPr txBox="1"/>
          <p:nvPr/>
        </p:nvSpPr>
        <p:spPr>
          <a:xfrm>
            <a:off x="12654126" y="7427471"/>
            <a:ext cx="3789363" cy="500791"/>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雷电防护装置设计</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审核（特定项目）</a:t>
            </a:r>
            <a:endPar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buClrTx/>
              <a:buSzTx/>
              <a:buNone/>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7</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08" name="文本框 107"/>
          <p:cNvSpPr txBox="1"/>
          <p:nvPr/>
        </p:nvSpPr>
        <p:spPr>
          <a:xfrm>
            <a:off x="12654126" y="7987952"/>
            <a:ext cx="3789363" cy="46482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rPr>
              <a:t>市政设施建设类</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审批</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09" name="文本框 108"/>
          <p:cNvSpPr txBox="1"/>
          <p:nvPr/>
        </p:nvSpPr>
        <p:spPr>
          <a:xfrm>
            <a:off x="12654126" y="8512462"/>
            <a:ext cx="3789363" cy="50038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工程建设涉及城市绿地、树木</a:t>
            </a: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审批</a:t>
            </a:r>
            <a:endPar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buClrTx/>
              <a:buSzTx/>
              <a:buNone/>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10" name="文本框 109"/>
          <p:cNvSpPr txBox="1"/>
          <p:nvPr/>
        </p:nvSpPr>
        <p:spPr>
          <a:xfrm>
            <a:off x="12654126" y="9072532"/>
            <a:ext cx="3789363" cy="63754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因工程建设需要拆除、改动、迁移供水、</a:t>
            </a: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排水</a:t>
            </a:r>
            <a:endParaRPr lang="en-US" alt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buClrTx/>
              <a:buSzTx/>
              <a:buNone/>
            </a:pP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与</a:t>
            </a: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污水处理设施</a:t>
            </a: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审核</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15" name="文本框 114"/>
          <p:cNvSpPr txBox="1"/>
          <p:nvPr/>
        </p:nvSpPr>
        <p:spPr>
          <a:xfrm>
            <a:off x="16861656" y="7432517"/>
            <a:ext cx="3387595" cy="643965"/>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rPr>
              <a:t>雷电防护装置竣工</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验收</a:t>
            </a:r>
            <a:r>
              <a:rPr lang="zh-CN" altLang="en-US" sz="1190" dirty="0" smtClean="0">
                <a:solidFill>
                  <a:schemeClr val="tx1"/>
                </a:solidFill>
                <a:latin typeface="等线" panose="02010600030101010101" charset="-122"/>
                <a:ea typeface="等线" panose="02010600030101010101" charset="-122"/>
                <a:cs typeface="等线" panose="02010600030101010101" charset="-122"/>
              </a:rPr>
              <a:t>（特定项目）</a:t>
            </a:r>
            <a:endParaRPr lang="zh-CN" altLang="en-US" sz="1190" dirty="0" smtClean="0">
              <a:solidFill>
                <a:schemeClr val="tx1"/>
              </a:solidFill>
              <a:latin typeface="等线" panose="02010600030101010101" charset="-122"/>
              <a:ea typeface="等线" panose="02010600030101010101" charset="-122"/>
              <a:cs typeface="等线" panose="02010600030101010101" charset="-122"/>
            </a:endParaRPr>
          </a:p>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16" name="文本框 115"/>
          <p:cNvSpPr txBox="1"/>
          <p:nvPr/>
        </p:nvSpPr>
        <p:spPr>
          <a:xfrm>
            <a:off x="16861656" y="10502860"/>
            <a:ext cx="3387595" cy="567648"/>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190" dirty="0">
                <a:ln>
                  <a:noFill/>
                </a:ln>
                <a:solidFill>
                  <a:schemeClr val="tx1"/>
                </a:solidFill>
                <a:latin typeface="等线" panose="02010600030101010101" charset="-122"/>
                <a:ea typeface="等线" panose="02010600030101010101" charset="-122"/>
              </a:rPr>
              <a:t>市政公用设施</a:t>
            </a:r>
            <a:r>
              <a:rPr lang="zh-CN" altLang="en-US" sz="1190" dirty="0" smtClean="0">
                <a:ln>
                  <a:noFill/>
                </a:ln>
                <a:solidFill>
                  <a:schemeClr val="tx1"/>
                </a:solidFill>
                <a:latin typeface="等线" panose="02010600030101010101" charset="-122"/>
                <a:ea typeface="等线" panose="02010600030101010101" charset="-122"/>
              </a:rPr>
              <a:t>接入</a:t>
            </a:r>
            <a:endParaRPr lang="zh-CN" altLang="en-US" sz="1190" dirty="0" smtClean="0">
              <a:ln>
                <a:noFill/>
              </a:ln>
              <a:solidFill>
                <a:schemeClr val="tx1"/>
              </a:solidFill>
              <a:latin typeface="等线" panose="02010600030101010101" charset="-122"/>
              <a:ea typeface="等线" panose="02010600030101010101" charset="-122"/>
            </a:endParaRPr>
          </a:p>
        </p:txBody>
      </p:sp>
      <p:sp>
        <p:nvSpPr>
          <p:cNvPr id="143" name="文本框 142"/>
          <p:cNvSpPr txBox="1"/>
          <p:nvPr/>
        </p:nvSpPr>
        <p:spPr>
          <a:xfrm>
            <a:off x="4681200" y="13698852"/>
            <a:ext cx="15846197" cy="2432054"/>
          </a:xfrm>
          <a:prstGeom prst="rect">
            <a:avLst/>
          </a:prstGeom>
          <a:noFill/>
          <a:ln w="9525" cmpd="sng">
            <a:noFill/>
            <a:prstDash val="solid"/>
          </a:ln>
        </p:spPr>
        <p:txBody>
          <a:bodyPr wrap="square" bIns="0" rtlCol="0">
            <a:noAutofit/>
          </a:bodyPr>
          <a:lstStyle/>
          <a:p>
            <a:pPr algn="ctr"/>
            <a:r>
              <a:rPr lang="zh-CN" sz="1390" b="1">
                <a:ln>
                  <a:noFill/>
                </a:ln>
                <a:solidFill>
                  <a:schemeClr val="tx1"/>
                </a:solidFill>
                <a:latin typeface="等线" panose="02010600030101010101" charset="-122"/>
                <a:ea typeface="等线" panose="02010600030101010101" charset="-122"/>
              </a:rPr>
              <a:t>第一、二、三阶段可并联或并行办理事项</a:t>
            </a:r>
            <a:endParaRPr lang="zh-CN" sz="1390" b="1">
              <a:ln>
                <a:noFill/>
              </a:ln>
              <a:solidFill>
                <a:schemeClr val="tx1"/>
              </a:solidFill>
              <a:latin typeface="等线" panose="02010600030101010101" charset="-122"/>
              <a:ea typeface="等线" panose="02010600030101010101" charset="-122"/>
            </a:endParaRPr>
          </a:p>
        </p:txBody>
      </p:sp>
      <p:sp>
        <p:nvSpPr>
          <p:cNvPr id="146" name="文本框 145"/>
          <p:cNvSpPr txBox="1"/>
          <p:nvPr/>
        </p:nvSpPr>
        <p:spPr>
          <a:xfrm>
            <a:off x="4942949" y="15702648"/>
            <a:ext cx="8629505" cy="449703"/>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sz="1190" dirty="0">
                <a:ln>
                  <a:noFill/>
                </a:ln>
                <a:solidFill>
                  <a:schemeClr val="tx1"/>
                </a:solidFill>
                <a:latin typeface="等线" panose="02010600030101010101" charset="-122"/>
                <a:ea typeface="等线" panose="02010600030101010101" charset="-122"/>
                <a:cs typeface="等线" panose="02010600030101010101" charset="-122"/>
              </a:rPr>
              <a:t>建设项目环境影响评价</a:t>
            </a:r>
            <a:r>
              <a:rPr lang="zh-CN" sz="1190" dirty="0" smtClean="0">
                <a:ln>
                  <a:noFill/>
                </a:ln>
                <a:solidFill>
                  <a:schemeClr val="tx1"/>
                </a:solidFill>
                <a:latin typeface="等线" panose="02010600030101010101" charset="-122"/>
                <a:ea typeface="等线" panose="02010600030101010101" charset="-122"/>
                <a:cs typeface="等线" panose="02010600030101010101" charset="-122"/>
              </a:rPr>
              <a:t>审批</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（审批时限：报告书</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30</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个工作日，报告表</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20</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50" name="文本框 149"/>
          <p:cNvSpPr txBox="1"/>
          <p:nvPr/>
        </p:nvSpPr>
        <p:spPr>
          <a:xfrm>
            <a:off x="13833571" y="15264928"/>
            <a:ext cx="6414418" cy="384739"/>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sz="1190" dirty="0">
                <a:ln>
                  <a:noFill/>
                </a:ln>
                <a:solidFill>
                  <a:schemeClr val="tx1"/>
                </a:solidFill>
                <a:latin typeface="等线" panose="02010600030101010101" charset="-122"/>
                <a:ea typeface="等线" panose="02010600030101010101" charset="-122"/>
                <a:cs typeface="等线" panose="02010600030101010101" charset="-122"/>
              </a:rPr>
              <a:t>生产建设项目水土保持方案</a:t>
            </a:r>
            <a:r>
              <a:rPr lang="zh-CN" sz="1190" dirty="0" smtClean="0">
                <a:ln>
                  <a:noFill/>
                </a:ln>
                <a:solidFill>
                  <a:schemeClr val="tx1"/>
                </a:solidFill>
                <a:latin typeface="等线" panose="02010600030101010101" charset="-122"/>
                <a:ea typeface="等线" panose="02010600030101010101" charset="-122"/>
                <a:cs typeface="等线" panose="02010600030101010101" charset="-122"/>
              </a:rPr>
              <a:t>审批</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10</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51" name="文本框 150"/>
          <p:cNvSpPr txBox="1"/>
          <p:nvPr/>
        </p:nvSpPr>
        <p:spPr>
          <a:xfrm>
            <a:off x="10338124" y="14658807"/>
            <a:ext cx="4682462" cy="469886"/>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取水许可审批（审批时限：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10</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54" name="文本框 153"/>
          <p:cNvSpPr txBox="1"/>
          <p:nvPr/>
        </p:nvSpPr>
        <p:spPr>
          <a:xfrm>
            <a:off x="868680" y="16436975"/>
            <a:ext cx="19784060" cy="1372235"/>
          </a:xfrm>
          <a:prstGeom prst="rect">
            <a:avLst/>
          </a:prstGeom>
          <a:noFill/>
        </p:spPr>
        <p:txBody>
          <a:bodyPr wrap="square" rtlCol="0">
            <a:spAutoFit/>
          </a:bodyPr>
          <a:lstStyle/>
          <a:p>
            <a:r>
              <a:rPr lang="zh-CN" altLang="en-US" sz="1390" dirty="0">
                <a:solidFill>
                  <a:schemeClr val="tx1"/>
                </a:solidFill>
                <a:latin typeface="等线" panose="02010600030101010101" charset="-122"/>
                <a:ea typeface="等线" panose="02010600030101010101" charset="-122"/>
                <a:cs typeface="等线" panose="02010600030101010101" charset="-122"/>
              </a:rPr>
              <a:t>注：</a:t>
            </a:r>
            <a:r>
              <a:rPr lang="en-US" altLang="zh-CN" sz="1390" dirty="0">
                <a:solidFill>
                  <a:schemeClr val="tx1"/>
                </a:solidFill>
                <a:latin typeface="等线" panose="02010600030101010101" charset="-122"/>
                <a:ea typeface="等线" panose="02010600030101010101" charset="-122"/>
                <a:cs typeface="等线" panose="02010600030101010101" charset="-122"/>
              </a:rPr>
              <a:t>1</a:t>
            </a:r>
            <a:r>
              <a:rPr lang="zh-CN" altLang="en-US" sz="1390" dirty="0" smtClean="0">
                <a:solidFill>
                  <a:schemeClr val="tx1"/>
                </a:solidFill>
                <a:latin typeface="等线" panose="02010600030101010101" charset="-122"/>
                <a:ea typeface="等线" panose="02010600030101010101" charset="-122"/>
                <a:cs typeface="等线" panose="02010600030101010101" charset="-122"/>
              </a:rPr>
              <a:t>、</a:t>
            </a:r>
            <a:r>
              <a:rPr lang="zh-CN" altLang="en-US" sz="1385" dirty="0">
                <a:solidFill>
                  <a:schemeClr val="tx1"/>
                </a:solidFill>
                <a:sym typeface="+mn-ea"/>
              </a:rPr>
              <a:t>该类型不含涉及《建设工程消防设计审查验收管理暂行规定》（中华人民共和国住房和城乡建设部令第51号）第十七条规定情形的工程建设项目。地质灾害危险性评估、地震安全性评价等强制性评估和中介事项，建设单位可根据工程项目实际情况，在</a:t>
            </a:r>
            <a:r>
              <a:rPr lang="zh-CN" altLang="en-US" sz="1390" dirty="0" smtClean="0">
                <a:solidFill>
                  <a:schemeClr val="tx1"/>
                </a:solidFill>
                <a:latin typeface="等线" panose="02010600030101010101" charset="-122"/>
                <a:ea typeface="等线" panose="02010600030101010101" charset="-122"/>
                <a:cs typeface="等线" panose="02010600030101010101" charset="-122"/>
                <a:sym typeface="+mn-ea"/>
              </a:rPr>
              <a:t>相应阶段自行办理。</a:t>
            </a:r>
            <a:endParaRPr lang="zh-CN" altLang="en-US" sz="1390" dirty="0" smtClean="0">
              <a:solidFill>
                <a:schemeClr val="tx1"/>
              </a:solidFill>
              <a:latin typeface="等线" panose="02010600030101010101" charset="-122"/>
              <a:ea typeface="等线" panose="02010600030101010101" charset="-122"/>
              <a:cs typeface="等线" panose="02010600030101010101" charset="-122"/>
            </a:endParaRPr>
          </a:p>
          <a:p>
            <a:r>
              <a:rPr lang="zh-CN" altLang="en-US" sz="1390" dirty="0" smtClean="0">
                <a:solidFill>
                  <a:schemeClr val="tx1"/>
                </a:solidFill>
                <a:latin typeface="等线" panose="02010600030101010101" charset="-122"/>
                <a:ea typeface="等线" panose="02010600030101010101" charset="-122"/>
                <a:cs typeface="等线" panose="02010600030101010101" charset="-122"/>
              </a:rPr>
              <a:t>2、审批时限自受理之日起计算。行政审批、备案和依法由政府组织、委托或购买服务的技术审查、中介服务均计入相应审批事项的审批时限；市政公用服务报装办理时间计入审批总时限。</a:t>
            </a:r>
            <a:endParaRPr lang="zh-CN" altLang="en-US" sz="1390" dirty="0" smtClean="0">
              <a:solidFill>
                <a:schemeClr val="tx1"/>
              </a:solidFill>
              <a:latin typeface="等线" panose="02010600030101010101" charset="-122"/>
              <a:ea typeface="等线" panose="02010600030101010101" charset="-122"/>
              <a:cs typeface="等线" panose="02010600030101010101" charset="-122"/>
            </a:endParaRPr>
          </a:p>
          <a:p>
            <a:r>
              <a:rPr lang="zh-CN" altLang="en-US" sz="1390" dirty="0" smtClean="0">
                <a:solidFill>
                  <a:schemeClr val="tx1"/>
                </a:solidFill>
                <a:latin typeface="等线" panose="02010600030101010101" charset="-122"/>
                <a:ea typeface="等线" panose="02010600030101010101" charset="-122"/>
                <a:cs typeface="等线" panose="02010600030101010101" charset="-122"/>
              </a:rPr>
              <a:t>3、施工图审查、施工许可证分两阶段办理时，“±0.00以下”阶段施工图设计文件审查审批时限为8+2个工作日，核发建筑工程施工许可证审批时限为2个工作日；“±0.00以上”阶段施工图设计文件审查审批时限为10+5个工作日，核发建筑工程施工许可证审批时限为2个工作日。施工图审查、施工许可证分三阶段办理时，“基坑支护和土方开挖”阶段施工图设计文件审查审批时限为6+2个工作日，核发建筑工程施工许可证审批时限为2个工作日；“基础与地下室”阶段施工图设计文件审查审批时限为8+2个工作日，核发建筑工程施工许可证审批时限为2个工作日，“±0.00以上”阶段施工图设计文件审查审批时限为10+5个工作日，核发建筑工程施工许可证审批时限为2个工作日。</a:t>
            </a:r>
            <a:endParaRPr lang="zh-CN" altLang="en-US" sz="1390" dirty="0" smtClean="0">
              <a:solidFill>
                <a:schemeClr val="tx1"/>
              </a:solidFill>
              <a:latin typeface="等线" panose="02010600030101010101" charset="-122"/>
              <a:ea typeface="等线" panose="02010600030101010101" charset="-122"/>
              <a:cs typeface="等线" panose="02010600030101010101" charset="-122"/>
            </a:endParaRPr>
          </a:p>
        </p:txBody>
      </p:sp>
      <p:sp>
        <p:nvSpPr>
          <p:cNvPr id="4" name="文本框 3"/>
          <p:cNvSpPr txBox="1"/>
          <p:nvPr/>
        </p:nvSpPr>
        <p:spPr>
          <a:xfrm>
            <a:off x="4958717" y="14058362"/>
            <a:ext cx="4612452" cy="447180"/>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航道</a:t>
            </a: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通航</a:t>
            </a: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条件影响评价</a:t>
            </a:r>
            <a:r>
              <a:rPr lang="zh-CN" sz="1190" dirty="0" smtClean="0">
                <a:ln>
                  <a:noFill/>
                </a:ln>
                <a:solidFill>
                  <a:schemeClr val="tx1"/>
                </a:solidFill>
                <a:latin typeface="等线" panose="02010600030101010101" charset="-122"/>
                <a:ea typeface="等线" panose="02010600030101010101" charset="-122"/>
                <a:cs typeface="等线" panose="02010600030101010101" charset="-122"/>
                <a:sym typeface="+mn-ea"/>
              </a:rPr>
              <a:t>审核</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13</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5" name="文本框 4"/>
          <p:cNvSpPr txBox="1"/>
          <p:nvPr/>
        </p:nvSpPr>
        <p:spPr>
          <a:xfrm>
            <a:off x="16841473" y="8149645"/>
            <a:ext cx="3406516" cy="706406"/>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城镇排水与污水处理设施竣工验收</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备案</a:t>
            </a:r>
            <a:endPar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buClrTx/>
              <a:buSzTx/>
              <a:buNone/>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2</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6" name="文本框 5"/>
          <p:cNvSpPr txBox="1"/>
          <p:nvPr/>
        </p:nvSpPr>
        <p:spPr>
          <a:xfrm>
            <a:off x="16841473" y="8928584"/>
            <a:ext cx="3406516" cy="709559"/>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燃气设施建设工程竣工验收</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备案</a:t>
            </a:r>
            <a:endPar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buClrTx/>
              <a:buSzTx/>
              <a:buNone/>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2</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38" name="文本框 37"/>
          <p:cNvSpPr txBox="1"/>
          <p:nvPr/>
        </p:nvSpPr>
        <p:spPr>
          <a:xfrm>
            <a:off x="5277541" y="3531517"/>
            <a:ext cx="2645854" cy="1991473"/>
          </a:xfrm>
          <a:prstGeom prst="rect">
            <a:avLst/>
          </a:prstGeom>
          <a:noFill/>
          <a:ln w="9525" cmpd="sng">
            <a:solidFill>
              <a:srgbClr val="000000"/>
            </a:solidFill>
            <a:prstDash val="solid"/>
          </a:ln>
        </p:spPr>
        <p:txBody>
          <a:bodyPr wrap="square" bIns="0" rtlCol="0">
            <a:noAutofit/>
          </a:bodyPr>
          <a:lstStyle/>
          <a:p>
            <a:endParaRPr lang="en-US" altLang="zh-CN" sz="1190">
              <a:ln>
                <a:noFill/>
              </a:ln>
              <a:solidFill>
                <a:schemeClr val="tx1"/>
              </a:solidFill>
            </a:endParaRPr>
          </a:p>
        </p:txBody>
      </p:sp>
      <p:sp>
        <p:nvSpPr>
          <p:cNvPr id="12" name="文本框 11"/>
          <p:cNvSpPr txBox="1"/>
          <p:nvPr/>
        </p:nvSpPr>
        <p:spPr>
          <a:xfrm>
            <a:off x="5439919" y="4600556"/>
            <a:ext cx="2341563" cy="780521"/>
          </a:xfrm>
          <a:prstGeom prst="rect">
            <a:avLst/>
          </a:prstGeom>
          <a:noFill/>
          <a:ln w="0" cmpd="sng">
            <a:solidFill>
              <a:srgbClr val="000000"/>
            </a:solidFill>
            <a:prstDash val="solid"/>
          </a:ln>
        </p:spPr>
        <p:txBody>
          <a:bodyPr wrap="square" rtlCol="0" anchor="ctr" anchorCtr="0">
            <a:noAutofit/>
          </a:bodyPr>
          <a:lstStyle/>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建设用地</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规划许可证核发</a:t>
            </a:r>
            <a:endParaRPr lang="en-US" altLang="zh-CN" sz="1190" dirty="0" smtClean="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9" name="文本框 18"/>
          <p:cNvSpPr txBox="1"/>
          <p:nvPr/>
        </p:nvSpPr>
        <p:spPr>
          <a:xfrm>
            <a:off x="5439919" y="3678123"/>
            <a:ext cx="2341563" cy="780521"/>
          </a:xfrm>
          <a:prstGeom prst="rect">
            <a:avLst/>
          </a:prstGeom>
          <a:noFill/>
          <a:ln w="0" cmpd="sng">
            <a:solidFill>
              <a:srgbClr val="000000"/>
            </a:solidFill>
            <a:prstDash val="solid"/>
          </a:ln>
        </p:spPr>
        <p:txBody>
          <a:bodyPr wrap="square" rtlCol="0" anchor="ctr" anchorCtr="0">
            <a:noAutofit/>
          </a:bodyPr>
          <a:lstStyle/>
          <a:p>
            <a:pPr algn="ct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企业投资项目核准或备案</a:t>
            </a:r>
            <a:endPar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endParaRPr>
          </a:p>
          <a:p>
            <a:pPr algn="ct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（审批时限：核准</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个工作日，备案</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30" name="文本框 129"/>
          <p:cNvSpPr txBox="1"/>
          <p:nvPr/>
        </p:nvSpPr>
        <p:spPr>
          <a:xfrm>
            <a:off x="10338124" y="14057731"/>
            <a:ext cx="4683092" cy="447811"/>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sz="1190" dirty="0">
                <a:ln>
                  <a:noFill/>
                </a:ln>
                <a:solidFill>
                  <a:schemeClr val="tx1"/>
                </a:solidFill>
                <a:latin typeface="等线" panose="02010600030101010101" charset="-122"/>
                <a:ea typeface="等线" panose="02010600030101010101" charset="-122"/>
                <a:cs typeface="等线" panose="02010600030101010101" charset="-122"/>
              </a:rPr>
              <a:t>洪水影响评价</a:t>
            </a:r>
            <a:r>
              <a:rPr lang="zh-CN" sz="1190" dirty="0" smtClean="0">
                <a:ln>
                  <a:noFill/>
                </a:ln>
                <a:solidFill>
                  <a:schemeClr val="tx1"/>
                </a:solidFill>
                <a:latin typeface="等线" panose="02010600030101010101" charset="-122"/>
                <a:ea typeface="等线" panose="02010600030101010101" charset="-122"/>
                <a:cs typeface="等线" panose="02010600030101010101" charset="-122"/>
              </a:rPr>
              <a:t>审批</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13</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32" name="文本框 131"/>
          <p:cNvSpPr txBox="1"/>
          <p:nvPr/>
        </p:nvSpPr>
        <p:spPr>
          <a:xfrm>
            <a:off x="15699257" y="14057731"/>
            <a:ext cx="4551272" cy="447811"/>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建设工程文物保护和考古</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许可</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10</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33" name="文本框 132"/>
          <p:cNvSpPr txBox="1"/>
          <p:nvPr/>
        </p:nvSpPr>
        <p:spPr>
          <a:xfrm>
            <a:off x="15696717" y="14658807"/>
            <a:ext cx="4553164" cy="469886"/>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sz="1190" dirty="0">
                <a:ln>
                  <a:noFill/>
                </a:ln>
                <a:solidFill>
                  <a:schemeClr val="tx1"/>
                </a:solidFill>
                <a:latin typeface="等线" panose="02010600030101010101" charset="-122"/>
                <a:ea typeface="等线" panose="02010600030101010101" charset="-122"/>
                <a:cs typeface="等线" panose="02010600030101010101" charset="-122"/>
              </a:rPr>
              <a:t>占用农业</a:t>
            </a:r>
            <a:r>
              <a:rPr lang="zh-CN" sz="1190" dirty="0" smtClean="0">
                <a:ln>
                  <a:noFill/>
                </a:ln>
                <a:solidFill>
                  <a:schemeClr val="tx1"/>
                </a:solidFill>
                <a:latin typeface="等线" panose="02010600030101010101" charset="-122"/>
                <a:ea typeface="等线" panose="02010600030101010101" charset="-122"/>
                <a:cs typeface="等线" panose="02010600030101010101" charset="-122"/>
              </a:rPr>
              <a:t>灌溉</a:t>
            </a:r>
            <a:r>
              <a:rPr lang="zh-CN" altLang="en-US" sz="1190" dirty="0" smtClean="0">
                <a:ln>
                  <a:noFill/>
                </a:ln>
                <a:solidFill>
                  <a:schemeClr val="tx1"/>
                </a:solidFill>
                <a:latin typeface="等线" panose="02010600030101010101" charset="-122"/>
                <a:ea typeface="等线" panose="02010600030101010101" charset="-122"/>
                <a:cs typeface="等线" panose="02010600030101010101" charset="-122"/>
              </a:rPr>
              <a:t>水源</a:t>
            </a:r>
            <a:r>
              <a:rPr lang="zh-CN" sz="1190" dirty="0" smtClean="0">
                <a:ln>
                  <a:noFill/>
                </a:ln>
                <a:solidFill>
                  <a:schemeClr val="tx1"/>
                </a:solidFill>
                <a:latin typeface="等线" panose="02010600030101010101" charset="-122"/>
                <a:ea typeface="等线" panose="02010600030101010101" charset="-122"/>
                <a:cs typeface="等线" panose="02010600030101010101" charset="-122"/>
              </a:rPr>
              <a:t>、</a:t>
            </a:r>
            <a:r>
              <a:rPr lang="zh-CN" sz="1190" dirty="0">
                <a:ln>
                  <a:noFill/>
                </a:ln>
                <a:solidFill>
                  <a:schemeClr val="tx1"/>
                </a:solidFill>
                <a:latin typeface="等线" panose="02010600030101010101" charset="-122"/>
                <a:ea typeface="等线" panose="02010600030101010101" charset="-122"/>
                <a:cs typeface="等线" panose="02010600030101010101" charset="-122"/>
              </a:rPr>
              <a:t>灌排工程设施</a:t>
            </a:r>
            <a:r>
              <a:rPr lang="zh-CN" sz="1190" dirty="0" smtClean="0">
                <a:ln>
                  <a:noFill/>
                </a:ln>
                <a:solidFill>
                  <a:schemeClr val="tx1"/>
                </a:solidFill>
                <a:latin typeface="等线" panose="02010600030101010101" charset="-122"/>
                <a:ea typeface="等线" panose="02010600030101010101" charset="-122"/>
                <a:cs typeface="等线" panose="02010600030101010101" charset="-122"/>
              </a:rPr>
              <a:t>审批</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13</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81" name="文本框 133"/>
          <p:cNvSpPr txBox="1"/>
          <p:nvPr/>
        </p:nvSpPr>
        <p:spPr>
          <a:xfrm>
            <a:off x="16861656" y="9710045"/>
            <a:ext cx="3386333" cy="715236"/>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sz="1190" dirty="0">
                <a:ln>
                  <a:noFill/>
                </a:ln>
                <a:solidFill>
                  <a:schemeClr val="tx1"/>
                </a:solidFill>
                <a:latin typeface="等线" panose="02010600030101010101" charset="-122"/>
                <a:ea typeface="等线" panose="02010600030101010101" charset="-122"/>
                <a:cs typeface="等线" panose="02010600030101010101" charset="-122"/>
              </a:rPr>
              <a:t>涉及国家安全事项的建设项目</a:t>
            </a:r>
            <a:r>
              <a:rPr lang="zh-CN" sz="1190" dirty="0" smtClean="0">
                <a:ln>
                  <a:noFill/>
                </a:ln>
                <a:solidFill>
                  <a:schemeClr val="tx1"/>
                </a:solidFill>
                <a:latin typeface="等线" panose="02010600030101010101" charset="-122"/>
                <a:ea typeface="等线" panose="02010600030101010101" charset="-122"/>
                <a:cs typeface="等线" panose="02010600030101010101" charset="-122"/>
              </a:rPr>
              <a:t>审批</a:t>
            </a:r>
            <a:endParaRPr lang="zh-CN" sz="1190" dirty="0" smtClean="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8</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82" name="文本框 85"/>
          <p:cNvSpPr txBox="1"/>
          <p:nvPr/>
        </p:nvSpPr>
        <p:spPr>
          <a:xfrm>
            <a:off x="4942949" y="15237177"/>
            <a:ext cx="8629505" cy="412491"/>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跨越、穿越公路修建桥梁、渡槽或者架设、埋设管线（道）、电缆等设施审批（审批时限：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13</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86" name="文本框 150"/>
          <p:cNvSpPr txBox="1"/>
          <p:nvPr/>
        </p:nvSpPr>
        <p:spPr>
          <a:xfrm>
            <a:off x="4958717" y="14658176"/>
            <a:ext cx="4601099" cy="470517"/>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节能审查（审批时限：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87" name="文本框 152"/>
          <p:cNvSpPr txBox="1"/>
          <p:nvPr/>
        </p:nvSpPr>
        <p:spPr>
          <a:xfrm>
            <a:off x="13833571" y="15702017"/>
            <a:ext cx="6415679" cy="450334"/>
          </a:xfrm>
          <a:prstGeom prst="rect">
            <a:avLst/>
          </a:prstGeom>
          <a:solidFill>
            <a:schemeClr val="bg1">
              <a:lumMod val="75000"/>
              <a:alpha val="64000"/>
            </a:schemeClr>
          </a:solidFill>
          <a:ln w="0" cmpd="sng">
            <a:solidFill>
              <a:srgbClr val="000000"/>
            </a:solidFill>
            <a:prstDash val="solid"/>
          </a:ln>
        </p:spPr>
        <p:txBody>
          <a:bodyPr wrap="square" bIns="0" rtlCol="0" anchor="ctr" anchorCtr="0">
            <a:noAutofit/>
          </a:bodyPr>
          <a:lstStyle/>
          <a:p>
            <a:pPr algn="ct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医疗机构放射诊疗建设项目职业病危害预评价报告审核（审批时限：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10</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cxnSp>
        <p:nvCxnSpPr>
          <p:cNvPr id="13" name="直接连接符 12"/>
          <p:cNvCxnSpPr/>
          <p:nvPr/>
        </p:nvCxnSpPr>
        <p:spPr>
          <a:xfrm flipH="1">
            <a:off x="4467860" y="2777490"/>
            <a:ext cx="1270" cy="1342326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12370435" y="2773680"/>
            <a:ext cx="41910" cy="944308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16627475" y="2776220"/>
            <a:ext cx="78740" cy="1076198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custDataLst>
              <p:tags r:id="rId10"/>
            </p:custDataLst>
          </p:nvPr>
        </p:nvCxnSpPr>
        <p:spPr>
          <a:xfrm>
            <a:off x="1083422" y="6870217"/>
            <a:ext cx="19367758"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6" name="文本框 25"/>
          <p:cNvSpPr txBox="1"/>
          <p:nvPr/>
        </p:nvSpPr>
        <p:spPr>
          <a:xfrm>
            <a:off x="981075" y="3530600"/>
            <a:ext cx="3002280" cy="2945765"/>
          </a:xfrm>
          <a:prstGeom prst="rect">
            <a:avLst/>
          </a:prstGeom>
          <a:noFill/>
          <a:ln w="9525" cmpd="sng">
            <a:solidFill>
              <a:srgbClr val="000000"/>
            </a:solidFill>
            <a:prstDash val="solid"/>
          </a:ln>
        </p:spPr>
        <p:txBody>
          <a:bodyPr wrap="square" bIns="0" rtlCol="0">
            <a:noAutofit/>
          </a:bodyPr>
          <a:lstStyle/>
          <a:p>
            <a:endParaRPr lang="zh-CN" altLang="en-US" sz="1755">
              <a:ln>
                <a:noFill/>
              </a:ln>
              <a:solidFill>
                <a:schemeClr val="tx1"/>
              </a:solidFill>
            </a:endParaRPr>
          </a:p>
        </p:txBody>
      </p:sp>
      <p:sp>
        <p:nvSpPr>
          <p:cNvPr id="28" name="文本框 27"/>
          <p:cNvSpPr txBox="1"/>
          <p:nvPr/>
        </p:nvSpPr>
        <p:spPr>
          <a:xfrm>
            <a:off x="1087755" y="4507865"/>
            <a:ext cx="2784475" cy="822325"/>
          </a:xfrm>
          <a:prstGeom prst="rect">
            <a:avLst/>
          </a:prstGeom>
          <a:noFill/>
          <a:ln w="0" cmpd="sng">
            <a:solidFill>
              <a:srgbClr val="000000"/>
            </a:solidFill>
            <a:prstDash val="solid"/>
          </a:ln>
        </p:spPr>
        <p:txBody>
          <a:bodyPr wrap="square" rtlCol="0">
            <a:spAutoFit/>
          </a:bodyPr>
          <a:lstStyle/>
          <a:p>
            <a:r>
              <a:rPr lang="zh-CN" altLang="en-US" sz="1190" dirty="0">
                <a:ln>
                  <a:noFill/>
                </a:ln>
                <a:solidFill>
                  <a:schemeClr val="tx1"/>
                </a:solidFill>
                <a:latin typeface="等线" panose="02010600030101010101" charset="-122"/>
                <a:ea typeface="等线" panose="02010600030101010101" charset="-122"/>
              </a:rPr>
              <a:t>全省工程建设项目（审批、核准类），立项前须进行项目用地合规性检测，符合空间规划或依法依规解决规划问题后可办理立项用地规划许可阶段审批事项。</a:t>
            </a:r>
            <a:endParaRPr lang="zh-CN" altLang="en-US" sz="1190" dirty="0">
              <a:ln>
                <a:noFill/>
              </a:ln>
              <a:solidFill>
                <a:schemeClr val="tx1"/>
              </a:solidFill>
              <a:latin typeface="等线" panose="02010600030101010101" charset="-122"/>
              <a:ea typeface="等线" panose="02010600030101010101" charset="-122"/>
            </a:endParaRPr>
          </a:p>
        </p:txBody>
      </p:sp>
      <p:sp>
        <p:nvSpPr>
          <p:cNvPr id="30" name="文本框 29"/>
          <p:cNvSpPr txBox="1"/>
          <p:nvPr/>
        </p:nvSpPr>
        <p:spPr>
          <a:xfrm>
            <a:off x="1087120" y="3633470"/>
            <a:ext cx="2785110" cy="681990"/>
          </a:xfrm>
          <a:prstGeom prst="rect">
            <a:avLst/>
          </a:prstGeom>
          <a:noFill/>
          <a:ln w="9525" cmpd="sng">
            <a:solidFill>
              <a:srgbClr val="000000"/>
            </a:solidFill>
            <a:prstDash val="solid"/>
          </a:ln>
        </p:spPr>
        <p:txBody>
          <a:bodyPr wrap="square" bIns="0" rtlCol="0">
            <a:noAutofit/>
          </a:bodyPr>
          <a:lstStyle/>
          <a:p>
            <a:pPr>
              <a:lnSpc>
                <a:spcPts val="1600"/>
              </a:lnSpc>
            </a:pPr>
            <a:r>
              <a:rPr lang="zh-CN" altLang="en-US" sz="1190" dirty="0" smtClean="0">
                <a:solidFill>
                  <a:schemeClr val="tx1"/>
                </a:solidFill>
                <a:latin typeface="等线" panose="02010600030101010101" charset="-122"/>
                <a:ea typeface="等线" panose="02010600030101010101" charset="-122"/>
              </a:rPr>
              <a:t>各类开发区、工业园区、新区等推行</a:t>
            </a:r>
            <a:r>
              <a:rPr lang="zh-CN" altLang="en-US" sz="1190" dirty="0" smtClean="0">
                <a:ln>
                  <a:noFill/>
                </a:ln>
                <a:solidFill>
                  <a:schemeClr val="tx1"/>
                </a:solidFill>
                <a:latin typeface="等线" panose="02010600030101010101" charset="-122"/>
                <a:ea typeface="等线" panose="02010600030101010101" charset="-122"/>
              </a:rPr>
              <a:t>区域</a:t>
            </a:r>
            <a:r>
              <a:rPr lang="zh-CN" altLang="en-US" sz="1190" dirty="0">
                <a:ln>
                  <a:noFill/>
                </a:ln>
                <a:solidFill>
                  <a:schemeClr val="tx1"/>
                </a:solidFill>
                <a:latin typeface="等线" panose="02010600030101010101" charset="-122"/>
                <a:ea typeface="等线" panose="02010600030101010101" charset="-122"/>
              </a:rPr>
              <a:t>评估，并将区域评估有关要求落实到地块上。</a:t>
            </a:r>
            <a:endParaRPr lang="zh-CN" altLang="en-US" sz="1190" dirty="0">
              <a:ln>
                <a:noFill/>
              </a:ln>
              <a:solidFill>
                <a:schemeClr val="tx1"/>
              </a:solidFill>
              <a:latin typeface="等线" panose="02010600030101010101" charset="-122"/>
              <a:ea typeface="等线" panose="02010600030101010101" charset="-122"/>
            </a:endParaRPr>
          </a:p>
        </p:txBody>
      </p:sp>
      <p:sp>
        <p:nvSpPr>
          <p:cNvPr id="31" name="文本框 30"/>
          <p:cNvSpPr txBox="1"/>
          <p:nvPr/>
        </p:nvSpPr>
        <p:spPr>
          <a:xfrm>
            <a:off x="1092835" y="5522595"/>
            <a:ext cx="2779395" cy="822325"/>
          </a:xfrm>
          <a:prstGeom prst="rect">
            <a:avLst/>
          </a:prstGeom>
          <a:noFill/>
          <a:ln w="0" cmpd="sng">
            <a:solidFill>
              <a:srgbClr val="000000"/>
            </a:solidFill>
            <a:prstDash val="solid"/>
          </a:ln>
        </p:spPr>
        <p:txBody>
          <a:bodyPr wrap="square" rtlCol="0">
            <a:spAutoFit/>
          </a:bodyPr>
          <a:lstStyle/>
          <a:p>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推行“用地清单制+告知承诺制”，将规划条件、管理要求及经济指标等要求统一落实到地块上，并作为土地划拨或挂牌出让条件。</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endParaRPr>
          </a:p>
        </p:txBody>
      </p:sp>
      <p:cxnSp>
        <p:nvCxnSpPr>
          <p:cNvPr id="11" name="直接连接符 10"/>
          <p:cNvCxnSpPr/>
          <p:nvPr>
            <p:custDataLst>
              <p:tags r:id="rId11"/>
            </p:custDataLst>
          </p:nvPr>
        </p:nvCxnSpPr>
        <p:spPr>
          <a:xfrm>
            <a:off x="1160374" y="13571718"/>
            <a:ext cx="19367758"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custDataLst>
              <p:tags r:id="rId12"/>
            </p:custDataLst>
          </p:nvPr>
        </p:nvCxnSpPr>
        <p:spPr>
          <a:xfrm>
            <a:off x="1285883" y="16268074"/>
            <a:ext cx="19367758"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8762365" y="7427595"/>
            <a:ext cx="3446780" cy="572135"/>
          </a:xfrm>
          <a:prstGeom prst="rect">
            <a:avLst/>
          </a:prstGeom>
          <a:solidFill>
            <a:srgbClr val="F2F2F2"/>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新建、扩建、改建建设工程避免危害气象探测环境审批建设项目（审批时限：11个工作日）</a:t>
            </a:r>
            <a:endParaRPr lang="zh-CN" altLang="en-US" sz="1190" dirty="0" smtClean="0">
              <a:solidFill>
                <a:schemeClr val="tx1"/>
              </a:solidFill>
              <a:effectLst>
                <a:glow rad="228600">
                  <a:schemeClr val="accent4">
                    <a:satMod val="175000"/>
                    <a:alpha val="40000"/>
                  </a:schemeClr>
                </a:glow>
              </a:effectLst>
              <a:latin typeface="等线" panose="02010600030101010101" charset="-122"/>
              <a:ea typeface="等线" panose="02010600030101010101" charset="-122"/>
              <a:cs typeface="等线" panose="02010600030101010101" charset="-122"/>
              <a:sym typeface="+mn-ea"/>
            </a:endParaRPr>
          </a:p>
        </p:txBody>
      </p:sp>
      <p:sp>
        <p:nvSpPr>
          <p:cNvPr id="15" name="文本框 14"/>
          <p:cNvSpPr txBox="1"/>
          <p:nvPr/>
        </p:nvSpPr>
        <p:spPr>
          <a:xfrm>
            <a:off x="8909050" y="12705080"/>
            <a:ext cx="7560310" cy="572135"/>
          </a:xfrm>
          <a:prstGeom prst="rect">
            <a:avLst/>
          </a:prstGeom>
          <a:solidFill>
            <a:schemeClr val="bg1">
              <a:lumMod val="8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建设项目安全设施设计审查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（审批时限：20个工作日）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6" name="文本框 15"/>
          <p:cNvSpPr txBox="1"/>
          <p:nvPr/>
        </p:nvSpPr>
        <p:spPr>
          <a:xfrm>
            <a:off x="8421053" y="7076440"/>
            <a:ext cx="4013200" cy="207645"/>
          </a:xfrm>
          <a:prstGeom prst="rect">
            <a:avLst/>
          </a:prstGeom>
          <a:solidFill>
            <a:schemeClr val="bg1">
              <a:alpha val="50000"/>
            </a:schemeClr>
          </a:solidFill>
          <a:ln w="9525" cmpd="sng">
            <a:noFill/>
            <a:prstDash val="solid"/>
          </a:ln>
        </p:spPr>
        <p:txBody>
          <a:bodyPr wrap="square" bIns="0" rtlCol="0">
            <a:noAutofit/>
          </a:bodyPr>
          <a:lstStyle/>
          <a:p>
            <a:pPr algn="ctr"/>
            <a:r>
              <a:rPr lang="zh-CN" sz="1390" b="1" dirty="0">
                <a:ln>
                  <a:noFill/>
                </a:ln>
                <a:solidFill>
                  <a:schemeClr val="tx1"/>
                </a:solidFill>
                <a:latin typeface="等线" panose="02010600030101010101" charset="-122"/>
                <a:ea typeface="等线" panose="02010600030101010101" charset="-122"/>
              </a:rPr>
              <a:t>第二阶段可并联或并行办理事项</a:t>
            </a:r>
            <a:endParaRPr lang="zh-CN" sz="1390" b="1" dirty="0">
              <a:ln>
                <a:noFill/>
              </a:ln>
              <a:solidFill>
                <a:schemeClr val="tx1"/>
              </a:solidFill>
              <a:latin typeface="等线" panose="02010600030101010101" charset="-122"/>
              <a:ea typeface="等线" panose="02010600030101010101" charset="-122"/>
            </a:endParaRPr>
          </a:p>
        </p:txBody>
      </p:sp>
      <p:sp>
        <p:nvSpPr>
          <p:cNvPr id="25" name="文本框 24"/>
          <p:cNvSpPr txBox="1"/>
          <p:nvPr/>
        </p:nvSpPr>
        <p:spPr>
          <a:xfrm>
            <a:off x="8559165" y="10097135"/>
            <a:ext cx="3469640" cy="638175"/>
          </a:xfrm>
          <a:prstGeom prst="rect">
            <a:avLst/>
          </a:prstGeom>
          <a:solidFill>
            <a:srgbClr val="D9D9D9"/>
          </a:solidFill>
          <a:ln w="0" cmpd="sng">
            <a:solidFill>
              <a:srgbClr val="000000"/>
            </a:solidFill>
            <a:prstDash val="solid"/>
          </a:ln>
        </p:spPr>
        <p:txBody>
          <a:bodyPr wrap="square" bIns="0" rtlCol="0" anchor="ctr" anchorCtr="0">
            <a:noAutofit/>
          </a:bodyPr>
          <a:lstStyle/>
          <a:p>
            <a:pPr algn="ctr">
              <a:lnSpc>
                <a:spcPts val="2000"/>
              </a:lnSpc>
            </a:pPr>
            <a:r>
              <a:rPr lang="zh-CN" sz="1190" dirty="0">
                <a:ln>
                  <a:noFill/>
                </a:ln>
                <a:solidFill>
                  <a:schemeClr val="tx1"/>
                </a:solidFill>
                <a:latin typeface="等线" panose="02010600030101010101" charset="-122"/>
                <a:ea typeface="等线" panose="02010600030101010101" charset="-122"/>
                <a:cs typeface="等线" panose="02010600030101010101" charset="-122"/>
              </a:rPr>
              <a:t>涉及国家安全事项的建设项目</a:t>
            </a:r>
            <a:r>
              <a:rPr lang="zh-CN" sz="1190" dirty="0" smtClean="0">
                <a:ln>
                  <a:noFill/>
                </a:ln>
                <a:solidFill>
                  <a:schemeClr val="tx1"/>
                </a:solidFill>
                <a:latin typeface="等线" panose="02010600030101010101" charset="-122"/>
                <a:ea typeface="等线" panose="02010600030101010101" charset="-122"/>
                <a:cs typeface="等线" panose="02010600030101010101" charset="-122"/>
              </a:rPr>
              <a:t>审批</a:t>
            </a:r>
            <a:endParaRPr lang="zh-CN" sz="1190" dirty="0" smtClean="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10</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33" name="文本框 67"/>
          <p:cNvSpPr txBox="1"/>
          <p:nvPr/>
        </p:nvSpPr>
        <p:spPr>
          <a:xfrm>
            <a:off x="8766175" y="8796655"/>
            <a:ext cx="3442970" cy="841375"/>
          </a:xfrm>
          <a:prstGeom prst="rect">
            <a:avLst/>
          </a:prstGeom>
          <a:solidFill>
            <a:srgbClr val="F2F2F2"/>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rPr>
              <a:t>应建防空地下室的民用建筑项目报建审批或防空地下室易地建设审批</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34" name="文本框 255"/>
          <p:cNvSpPr txBox="1"/>
          <p:nvPr/>
        </p:nvSpPr>
        <p:spPr>
          <a:xfrm>
            <a:off x="4943475" y="11615420"/>
            <a:ext cx="7085965" cy="699770"/>
          </a:xfrm>
          <a:prstGeom prst="rect">
            <a:avLst/>
          </a:prstGeom>
          <a:solidFill>
            <a:srgbClr val="D9D9D9"/>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危险化学品建设项目安全条件审查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19</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个工作日，在建设工程规划类许可证核发前办理完成即可）</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35" name="文本框 133"/>
          <p:cNvSpPr txBox="1"/>
          <p:nvPr/>
        </p:nvSpPr>
        <p:spPr>
          <a:xfrm>
            <a:off x="4942840" y="10828020"/>
            <a:ext cx="7086600" cy="699770"/>
          </a:xfrm>
          <a:prstGeom prst="rect">
            <a:avLst/>
          </a:prstGeom>
          <a:solidFill>
            <a:srgbClr val="D9D9D9"/>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筹备设立（含扩建、异地重建）宗教活动场所以及宗教活动场所内改建或者新建建筑物审批</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 13</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36" name="文本框 136"/>
          <p:cNvSpPr txBox="1"/>
          <p:nvPr/>
        </p:nvSpPr>
        <p:spPr>
          <a:xfrm>
            <a:off x="4943475" y="10097135"/>
            <a:ext cx="3530600" cy="643255"/>
          </a:xfrm>
          <a:prstGeom prst="rect">
            <a:avLst/>
          </a:prstGeom>
          <a:solidFill>
            <a:srgbClr val="D9D9D9"/>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超限高层建筑工程抗震设防审批</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pP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smtClean="0">
                <a:solidFill>
                  <a:schemeClr val="tx1"/>
                </a:solidFill>
                <a:latin typeface="等线" panose="02010600030101010101" charset="-122"/>
                <a:ea typeface="等线" panose="02010600030101010101" charset="-122"/>
                <a:cs typeface="等线" panose="02010600030101010101" charset="-122"/>
                <a:sym typeface="+mn-ea"/>
              </a:rPr>
              <a:t>13</a:t>
            </a:r>
            <a:r>
              <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smtClean="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37" name="文本框 97"/>
          <p:cNvSpPr txBox="1"/>
          <p:nvPr/>
        </p:nvSpPr>
        <p:spPr>
          <a:xfrm>
            <a:off x="8766175" y="8076565"/>
            <a:ext cx="3442970" cy="628015"/>
          </a:xfrm>
          <a:prstGeom prst="rect">
            <a:avLst/>
          </a:prstGeom>
          <a:solidFill>
            <a:srgbClr val="F2F2F2"/>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城市地下空间开发利用中人防工程报建审批</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cxnSp>
        <p:nvCxnSpPr>
          <p:cNvPr id="40" name="直接连接符 39"/>
          <p:cNvCxnSpPr/>
          <p:nvPr/>
        </p:nvCxnSpPr>
        <p:spPr>
          <a:xfrm>
            <a:off x="8578215" y="2801620"/>
            <a:ext cx="5080" cy="683196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800735" y="922020"/>
            <a:ext cx="19219545" cy="14380210"/>
            <a:chOff x="1261" y="1452"/>
            <a:chExt cx="30267" cy="22646"/>
          </a:xfrm>
        </p:grpSpPr>
        <p:sp>
          <p:nvSpPr>
            <p:cNvPr id="7" name="文本框 6"/>
            <p:cNvSpPr txBox="1"/>
            <p:nvPr/>
          </p:nvSpPr>
          <p:spPr>
            <a:xfrm>
              <a:off x="9463" y="1452"/>
              <a:ext cx="14520" cy="749"/>
            </a:xfrm>
            <a:prstGeom prst="rect">
              <a:avLst/>
            </a:prstGeom>
            <a:noFill/>
          </p:spPr>
          <p:txBody>
            <a:bodyPr wrap="square" rtlCol="0">
              <a:spAutoFit/>
            </a:bodyPr>
            <a:lstStyle/>
            <a:p>
              <a:pPr algn="ctr"/>
              <a:r>
                <a:rPr lang="zh-CN" altLang="en-US" sz="2500" dirty="0">
                  <a:latin typeface="黑体" panose="02010609060101010101" pitchFamily="49" charset="-122"/>
                  <a:ea typeface="黑体" panose="02010609060101010101" pitchFamily="49" charset="-122"/>
                </a:rPr>
                <a:t>竣工验收阶段工作流程图</a:t>
              </a:r>
              <a:endParaRPr lang="zh-CN" altLang="en-US" sz="2500" dirty="0">
                <a:latin typeface="黑体" panose="02010609060101010101" pitchFamily="49" charset="-122"/>
                <a:ea typeface="黑体" panose="02010609060101010101" pitchFamily="49" charset="-122"/>
              </a:endParaRPr>
            </a:p>
          </p:txBody>
        </p:sp>
        <p:sp>
          <p:nvSpPr>
            <p:cNvPr id="8" name="矩形 7"/>
            <p:cNvSpPr/>
            <p:nvPr/>
          </p:nvSpPr>
          <p:spPr>
            <a:xfrm>
              <a:off x="1544"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有关部门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依申请提供</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提前指导服务</a:t>
              </a:r>
              <a:endParaRPr lang="zh-CN" altLang="en-US">
                <a:solidFill>
                  <a:schemeClr val="tx1"/>
                </a:solidFill>
                <a:latin typeface="黑体" panose="02010609060101010101" pitchFamily="49" charset="-122"/>
                <a:ea typeface="黑体" panose="02010609060101010101" pitchFamily="49" charset="-122"/>
              </a:endParaRPr>
            </a:p>
          </p:txBody>
        </p:sp>
        <p:sp>
          <p:nvSpPr>
            <p:cNvPr id="10" name="矩形 9"/>
            <p:cNvSpPr/>
            <p:nvPr/>
          </p:nvSpPr>
          <p:spPr>
            <a:xfrm>
              <a:off x="5430"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委托测绘和检测</a:t>
              </a:r>
              <a:endParaRPr lang="zh-CN" altLang="en-US">
                <a:solidFill>
                  <a:schemeClr val="tx1"/>
                </a:solidFill>
                <a:latin typeface="黑体" panose="02010609060101010101" pitchFamily="49" charset="-122"/>
                <a:ea typeface="黑体" panose="02010609060101010101" pitchFamily="49" charset="-122"/>
              </a:endParaRPr>
            </a:p>
          </p:txBody>
        </p:sp>
        <p:sp>
          <p:nvSpPr>
            <p:cNvPr id="11" name="矩形 10"/>
            <p:cNvSpPr/>
            <p:nvPr/>
          </p:nvSpPr>
          <p:spPr>
            <a:xfrm>
              <a:off x="9316"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涉及消防部分的工程竣工验收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3" name="矩形 12"/>
            <p:cNvSpPr/>
            <p:nvPr/>
          </p:nvSpPr>
          <p:spPr>
            <a:xfrm>
              <a:off x="17537" y="6650"/>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自然资源主管部门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（规划核实与土地核验）</a:t>
              </a:r>
              <a:endParaRPr lang="zh-CN" altLang="en-US">
                <a:solidFill>
                  <a:schemeClr val="tx1"/>
                </a:solidFill>
                <a:latin typeface="黑体" panose="02010609060101010101" pitchFamily="49" charset="-122"/>
                <a:ea typeface="黑体" panose="02010609060101010101" pitchFamily="49" charset="-122"/>
              </a:endParaRPr>
            </a:p>
          </p:txBody>
        </p:sp>
        <p:sp>
          <p:nvSpPr>
            <p:cNvPr id="14" name="矩形 13"/>
            <p:cNvSpPr/>
            <p:nvPr/>
          </p:nvSpPr>
          <p:spPr>
            <a:xfrm>
              <a:off x="17537" y="8561"/>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（建设工程消防验收或备案）</a:t>
              </a:r>
              <a:endParaRPr lang="zh-CN" altLang="en-US">
                <a:solidFill>
                  <a:schemeClr val="tx1"/>
                </a:solidFill>
                <a:latin typeface="黑体" panose="02010609060101010101" pitchFamily="49" charset="-122"/>
                <a:ea typeface="黑体" panose="02010609060101010101" pitchFamily="49" charset="-122"/>
              </a:endParaRPr>
            </a:p>
          </p:txBody>
        </p:sp>
        <p:sp>
          <p:nvSpPr>
            <p:cNvPr id="15" name="矩形 14"/>
            <p:cNvSpPr/>
            <p:nvPr/>
          </p:nvSpPr>
          <p:spPr>
            <a:xfrm>
              <a:off x="17537" y="10472"/>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（建设工程城建档案验收）</a:t>
              </a:r>
              <a:endParaRPr lang="zh-CN" altLang="en-US">
                <a:solidFill>
                  <a:schemeClr val="tx1"/>
                </a:solidFill>
                <a:latin typeface="黑体" panose="02010609060101010101" pitchFamily="49" charset="-122"/>
                <a:ea typeface="黑体" panose="02010609060101010101" pitchFamily="49" charset="-122"/>
              </a:endParaRPr>
            </a:p>
          </p:txBody>
        </p:sp>
        <p:sp>
          <p:nvSpPr>
            <p:cNvPr id="16" name="矩形 15"/>
            <p:cNvSpPr/>
            <p:nvPr/>
          </p:nvSpPr>
          <p:spPr>
            <a:xfrm>
              <a:off x="17537" y="12383"/>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人防主管部门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（人防工程竣工验收备案）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17" name="矩形 16"/>
            <p:cNvSpPr/>
            <p:nvPr/>
          </p:nvSpPr>
          <p:spPr>
            <a:xfrm>
              <a:off x="17537" y="14294"/>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国家安全主管部门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（涉及国家安全事项的建设项目验收）</a:t>
              </a:r>
              <a:endParaRPr lang="zh-CN" altLang="en-US">
                <a:solidFill>
                  <a:schemeClr val="tx1"/>
                </a:solidFill>
                <a:latin typeface="黑体" panose="02010609060101010101" pitchFamily="49" charset="-122"/>
                <a:ea typeface="黑体" panose="02010609060101010101" pitchFamily="49" charset="-122"/>
              </a:endParaRPr>
            </a:p>
          </p:txBody>
        </p:sp>
        <p:sp>
          <p:nvSpPr>
            <p:cNvPr id="18" name="矩形 17"/>
            <p:cNvSpPr/>
            <p:nvPr/>
          </p:nvSpPr>
          <p:spPr>
            <a:xfrm>
              <a:off x="17537" y="16205"/>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气象主管部门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（特定项目雷电防护装置竣工验收）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9" name="矩形 18"/>
            <p:cNvSpPr/>
            <p:nvPr/>
          </p:nvSpPr>
          <p:spPr>
            <a:xfrm>
              <a:off x="17241" y="5280"/>
              <a:ext cx="9553" cy="1269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21" name="矩形 20"/>
            <p:cNvSpPr/>
            <p:nvPr/>
          </p:nvSpPr>
          <p:spPr>
            <a:xfrm>
              <a:off x="27499" y="5280"/>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牵头部门汇总意见</a:t>
              </a:r>
              <a:endParaRPr lang="zh-CN" altLang="en-US">
                <a:solidFill>
                  <a:schemeClr val="tx1"/>
                </a:solidFill>
                <a:latin typeface="黑体" panose="02010609060101010101" pitchFamily="49" charset="-122"/>
                <a:ea typeface="黑体" panose="02010609060101010101" pitchFamily="49" charset="-122"/>
              </a:endParaRPr>
            </a:p>
          </p:txBody>
        </p:sp>
        <p:sp>
          <p:nvSpPr>
            <p:cNvPr id="22" name="矩形 21"/>
            <p:cNvSpPr/>
            <p:nvPr/>
          </p:nvSpPr>
          <p:spPr>
            <a:xfrm>
              <a:off x="27499" y="7423"/>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7" name="矩形 26"/>
            <p:cNvSpPr/>
            <p:nvPr/>
          </p:nvSpPr>
          <p:spPr>
            <a:xfrm>
              <a:off x="27500" y="17032"/>
              <a:ext cx="4028" cy="9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档案归档</a:t>
              </a:r>
              <a:endParaRPr lang="zh-CN" altLang="en-US">
                <a:solidFill>
                  <a:schemeClr val="tx1"/>
                </a:solidFill>
                <a:latin typeface="黑体" panose="02010609060101010101" pitchFamily="49" charset="-122"/>
                <a:ea typeface="黑体" panose="02010609060101010101" pitchFamily="49" charset="-122"/>
              </a:endParaRPr>
            </a:p>
          </p:txBody>
        </p:sp>
        <p:sp>
          <p:nvSpPr>
            <p:cNvPr id="28" name="矩形 27"/>
            <p:cNvSpPr/>
            <p:nvPr/>
          </p:nvSpPr>
          <p:spPr>
            <a:xfrm>
              <a:off x="2189"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排水部门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（排水工程接入验收）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9" name="矩形 28"/>
            <p:cNvSpPr/>
            <p:nvPr/>
          </p:nvSpPr>
          <p:spPr>
            <a:xfrm>
              <a:off x="12423"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燃气单位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（燃气管道接入验收）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0" name="矩形 29"/>
            <p:cNvSpPr/>
            <p:nvPr/>
          </p:nvSpPr>
          <p:spPr>
            <a:xfrm>
              <a:off x="22657"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通信单位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（通信设施接入验收）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1" name="矩形 30"/>
            <p:cNvSpPr/>
            <p:nvPr/>
          </p:nvSpPr>
          <p:spPr>
            <a:xfrm>
              <a:off x="2189"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供电单位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（供电工程接入验收）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2" name="矩形 31"/>
            <p:cNvSpPr/>
            <p:nvPr/>
          </p:nvSpPr>
          <p:spPr>
            <a:xfrm>
              <a:off x="12423"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供水单位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3" name="矩形 32"/>
            <p:cNvSpPr/>
            <p:nvPr/>
          </p:nvSpPr>
          <p:spPr>
            <a:xfrm>
              <a:off x="22657"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广电单位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（广播电视接入验收）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4" name="矩形 33"/>
            <p:cNvSpPr/>
            <p:nvPr/>
          </p:nvSpPr>
          <p:spPr>
            <a:xfrm>
              <a:off x="1544" y="18749"/>
              <a:ext cx="29985" cy="39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35" name="文本框 34"/>
            <p:cNvSpPr txBox="1"/>
            <p:nvPr/>
          </p:nvSpPr>
          <p:spPr>
            <a:xfrm>
              <a:off x="7648" y="18869"/>
              <a:ext cx="18783" cy="628"/>
            </a:xfrm>
            <a:prstGeom prst="rect">
              <a:avLst/>
            </a:prstGeom>
            <a:noFill/>
          </p:spPr>
          <p:txBody>
            <a:bodyPr wrap="square" rtlCol="0">
              <a:spAutoFit/>
            </a:bodyPr>
            <a:lstStyle/>
            <a:p>
              <a:pPr algn="ctr"/>
              <a:r>
                <a:rPr lang="zh-CN" altLang="en-US" sz="2000" dirty="0">
                  <a:latin typeface="黑体" panose="02010609060101010101" pitchFamily="49" charset="-122"/>
                  <a:ea typeface="黑体" panose="02010609060101010101" pitchFamily="49" charset="-122"/>
                </a:rPr>
                <a:t>在竣工验收阶段并联办理市政公用服务事项验收接入</a:t>
              </a:r>
              <a:endParaRPr lang="zh-CN" altLang="en-US" sz="2000" dirty="0">
                <a:latin typeface="黑体" panose="02010609060101010101" pitchFamily="49" charset="-122"/>
                <a:ea typeface="黑体" panose="02010609060101010101" pitchFamily="49" charset="-122"/>
              </a:endParaRPr>
            </a:p>
          </p:txBody>
        </p:sp>
        <p:sp>
          <p:nvSpPr>
            <p:cNvPr id="36" name="文本框 35"/>
            <p:cNvSpPr txBox="1"/>
            <p:nvPr/>
          </p:nvSpPr>
          <p:spPr>
            <a:xfrm>
              <a:off x="1261" y="23228"/>
              <a:ext cx="18322" cy="871"/>
            </a:xfrm>
            <a:prstGeom prst="rect">
              <a:avLst/>
            </a:prstGeom>
            <a:noFill/>
          </p:spPr>
          <p:txBody>
            <a:bodyPr wrap="square" rtlCol="0">
              <a:spAutoFit/>
            </a:bodyPr>
            <a:lstStyle/>
            <a:p>
              <a:pPr algn="l">
                <a:lnSpc>
                  <a:spcPct val="150000"/>
                </a:lnSpc>
              </a:pPr>
              <a:r>
                <a:rPr lang="zh-CN" altLang="en-US" sz="2000" dirty="0">
                  <a:latin typeface="黑体" panose="02010609060101010101" pitchFamily="49" charset="-122"/>
                  <a:ea typeface="黑体" panose="02010609060101010101" pitchFamily="49" charset="-122"/>
                </a:rPr>
                <a:t>备注：</a:t>
              </a:r>
              <a:r>
                <a:rPr lang="zh-CN" altLang="en-US" sz="2000" dirty="0">
                  <a:latin typeface="黑体" panose="02010609060101010101" pitchFamily="49" charset="-122"/>
                  <a:ea typeface="黑体" panose="02010609060101010101" pitchFamily="49" charset="-122"/>
                  <a:sym typeface="+mn-ea"/>
                </a:rPr>
                <a:t>根据相关法律法规等规定，</a:t>
              </a:r>
              <a:r>
                <a:rPr lang="zh-CN" altLang="en-US" sz="2000" dirty="0">
                  <a:latin typeface="黑体" panose="02010609060101010101" pitchFamily="49" charset="-122"/>
                  <a:ea typeface="黑体" panose="02010609060101010101" pitchFamily="49" charset="-122"/>
                </a:rPr>
                <a:t>虚线框内事项为特定项目才需要办理的审批事项。</a:t>
              </a:r>
              <a:endParaRPr lang="zh-CN" altLang="en-US" sz="2000" dirty="0">
                <a:latin typeface="黑体" panose="02010609060101010101" pitchFamily="49" charset="-122"/>
                <a:ea typeface="黑体" panose="02010609060101010101" pitchFamily="49" charset="-122"/>
              </a:endParaRPr>
            </a:p>
          </p:txBody>
        </p:sp>
        <p:grpSp>
          <p:nvGrpSpPr>
            <p:cNvPr id="43" name="组合 42"/>
            <p:cNvGrpSpPr/>
            <p:nvPr/>
          </p:nvGrpSpPr>
          <p:grpSpPr>
            <a:xfrm>
              <a:off x="27500" y="11709"/>
              <a:ext cx="4028" cy="4542"/>
              <a:chOff x="28176" y="15882"/>
              <a:chExt cx="4028" cy="4542"/>
            </a:xfrm>
          </p:grpSpPr>
          <p:sp>
            <p:nvSpPr>
              <p:cNvPr id="23" name="矩形 22"/>
              <p:cNvSpPr/>
              <p:nvPr/>
            </p:nvSpPr>
            <p:spPr>
              <a:xfrm>
                <a:off x="28403" y="16156"/>
                <a:ext cx="3575" cy="12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建设工程</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5" name="矩形 24"/>
              <p:cNvSpPr/>
              <p:nvPr/>
            </p:nvSpPr>
            <p:spPr>
              <a:xfrm>
                <a:off x="28403" y="17520"/>
                <a:ext cx="3575" cy="1213"/>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燃气设施建设工程竣工验收备案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6" name="矩形 25"/>
              <p:cNvSpPr/>
              <p:nvPr/>
            </p:nvSpPr>
            <p:spPr>
              <a:xfrm>
                <a:off x="28403" y="18884"/>
                <a:ext cx="3575" cy="1213"/>
              </a:xfrm>
              <a:prstGeom prst="rect">
                <a:avLst/>
              </a:prstGeom>
              <a:noFill/>
              <a:ln cap="rnd">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城镇排水与污水处理设施竣工验收备案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37" name="矩形 36"/>
              <p:cNvSpPr/>
              <p:nvPr/>
            </p:nvSpPr>
            <p:spPr>
              <a:xfrm>
                <a:off x="28176" y="15882"/>
                <a:ext cx="4029" cy="45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grpSp>
        <p:sp>
          <p:nvSpPr>
            <p:cNvPr id="6" name="矩形 5"/>
            <p:cNvSpPr/>
            <p:nvPr/>
          </p:nvSpPr>
          <p:spPr>
            <a:xfrm>
              <a:off x="19259" y="5721"/>
              <a:ext cx="5518" cy="7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牵头部门组织联合验收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9" name="矩形 8"/>
            <p:cNvSpPr/>
            <p:nvPr/>
          </p:nvSpPr>
          <p:spPr>
            <a:xfrm>
              <a:off x="13202"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申请联合验收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42" name="矩形 41"/>
            <p:cNvSpPr/>
            <p:nvPr/>
          </p:nvSpPr>
          <p:spPr>
            <a:xfrm>
              <a:off x="27499" y="9566"/>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sym typeface="+mn-ea"/>
                </a:rPr>
                <a:t>建设单位申请</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sym typeface="+mn-ea"/>
                </a:rPr>
                <a:t>竣工验收备案</a:t>
              </a:r>
              <a:endParaRPr lang="zh-CN" altLang="en-US">
                <a:solidFill>
                  <a:schemeClr val="tx1"/>
                </a:solidFill>
                <a:latin typeface="黑体" panose="02010609060101010101" pitchFamily="49" charset="-122"/>
                <a:ea typeface="黑体" panose="02010609060101010101" pitchFamily="49" charset="-122"/>
              </a:endParaRPr>
            </a:p>
          </p:txBody>
        </p:sp>
        <p:cxnSp>
          <p:nvCxnSpPr>
            <p:cNvPr id="49" name="肘形连接符 48"/>
            <p:cNvCxnSpPr>
              <a:stCxn id="21" idx="0"/>
              <a:endCxn id="9" idx="0"/>
            </p:cNvCxnSpPr>
            <p:nvPr/>
          </p:nvCxnSpPr>
          <p:spPr>
            <a:xfrm rot="16200000" flipH="1" flipV="1">
              <a:off x="20004" y="56"/>
              <a:ext cx="4286" cy="14734"/>
            </a:xfrm>
            <a:prstGeom prst="bentConnector3">
              <a:avLst>
                <a:gd name="adj1" fmla="val -41250"/>
              </a:avLst>
            </a:prstGeom>
            <a:ln>
              <a:tailEnd type="triangle" w="med" len="med"/>
            </a:ln>
          </p:spPr>
          <p:style>
            <a:lnRef idx="1">
              <a:schemeClr val="dk1"/>
            </a:lnRef>
            <a:fillRef idx="0">
              <a:schemeClr val="dk1"/>
            </a:fillRef>
            <a:effectRef idx="0">
              <a:schemeClr val="dk1"/>
            </a:effectRef>
            <a:fontRef idx="minor">
              <a:schemeClr val="tx1"/>
            </a:fontRef>
          </p:style>
        </p:cxnSp>
        <p:sp>
          <p:nvSpPr>
            <p:cNvPr id="50" name="文本框 49"/>
            <p:cNvSpPr txBox="1"/>
            <p:nvPr/>
          </p:nvSpPr>
          <p:spPr>
            <a:xfrm>
              <a:off x="14887" y="3840"/>
              <a:ext cx="14520" cy="580"/>
            </a:xfrm>
            <a:prstGeom prst="rect">
              <a:avLst/>
            </a:prstGeom>
            <a:noFill/>
          </p:spPr>
          <p:txBody>
            <a:bodyPr wrap="square" rtlCol="0">
              <a:spAutoFit/>
            </a:bodyPr>
            <a:lstStyle/>
            <a:p>
              <a:pPr algn="ctr"/>
              <a:r>
                <a:rPr lang="zh-CN" altLang="en-US" sz="1800">
                  <a:latin typeface="黑体" panose="02010609060101010101" pitchFamily="49" charset="-122"/>
                  <a:ea typeface="黑体" panose="02010609060101010101" pitchFamily="49" charset="-122"/>
                </a:rPr>
                <a:t>联合验收审核不通过，建设单位整改</a:t>
              </a:r>
              <a:endParaRPr lang="zh-CN" altLang="en-US" sz="1800">
                <a:latin typeface="黑体" panose="02010609060101010101" pitchFamily="49" charset="-122"/>
                <a:ea typeface="黑体" panose="02010609060101010101" pitchFamily="49" charset="-122"/>
              </a:endParaRPr>
            </a:p>
          </p:txBody>
        </p:sp>
        <p:cxnSp>
          <p:nvCxnSpPr>
            <p:cNvPr id="51" name="直接箭头连接符 50"/>
            <p:cNvCxnSpPr/>
            <p:nvPr/>
          </p:nvCxnSpPr>
          <p:spPr>
            <a:xfrm flipH="1">
              <a:off x="29514" y="6633"/>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2" name="直接箭头连接符 51"/>
            <p:cNvCxnSpPr/>
            <p:nvPr/>
          </p:nvCxnSpPr>
          <p:spPr>
            <a:xfrm flipH="1">
              <a:off x="29514" y="8785"/>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3" name="直接箭头连接符 52"/>
            <p:cNvCxnSpPr/>
            <p:nvPr/>
          </p:nvCxnSpPr>
          <p:spPr>
            <a:xfrm flipH="1">
              <a:off x="29518" y="10928"/>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4" name="直接箭头连接符 53"/>
            <p:cNvCxnSpPr/>
            <p:nvPr/>
          </p:nvCxnSpPr>
          <p:spPr>
            <a:xfrm flipH="1">
              <a:off x="29578" y="16251"/>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8" name="直接箭头连接符 57"/>
            <p:cNvCxnSpPr/>
            <p:nvPr/>
          </p:nvCxnSpPr>
          <p:spPr>
            <a:xfrm flipV="1">
              <a:off x="4717"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9" name="直接箭头连接符 58"/>
            <p:cNvCxnSpPr/>
            <p:nvPr/>
          </p:nvCxnSpPr>
          <p:spPr>
            <a:xfrm flipV="1">
              <a:off x="8603"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0" name="直接箭头连接符 59"/>
            <p:cNvCxnSpPr/>
            <p:nvPr/>
          </p:nvCxnSpPr>
          <p:spPr>
            <a:xfrm flipV="1">
              <a:off x="12471"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1" name="直接箭头连接符 60"/>
            <p:cNvCxnSpPr/>
            <p:nvPr/>
          </p:nvCxnSpPr>
          <p:spPr>
            <a:xfrm flipV="1">
              <a:off x="16452"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2" name="直接箭头连接符 61"/>
            <p:cNvCxnSpPr/>
            <p:nvPr/>
          </p:nvCxnSpPr>
          <p:spPr>
            <a:xfrm flipV="1">
              <a:off x="26799" y="5960"/>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ags/tag1.xml><?xml version="1.0" encoding="utf-8"?>
<p:tagLst xmlns:p="http://schemas.openxmlformats.org/presentationml/2006/main">
  <p:tag name="WM_BEAUTIFY_ZORDER_FLAG_TAG" val="8"/>
</p:tagLst>
</file>

<file path=ppt/tags/tag10.xml><?xml version="1.0" encoding="utf-8"?>
<p:tagLst xmlns:p="http://schemas.openxmlformats.org/presentationml/2006/main">
  <p:tag name="WM_BEAUTIFY_ZORDER_FLAG_TAG" val="6"/>
</p:tagLst>
</file>

<file path=ppt/tags/tag11.xml><?xml version="1.0" encoding="utf-8"?>
<p:tagLst xmlns:p="http://schemas.openxmlformats.org/presentationml/2006/main">
  <p:tag name="WM_BEAUTIFY_ZORDER_FLAG_TAG" val="6"/>
</p:tagLst>
</file>

<file path=ppt/tags/tag12.xml><?xml version="1.0" encoding="utf-8"?>
<p:tagLst xmlns:p="http://schemas.openxmlformats.org/presentationml/2006/main">
  <p:tag name="WM_BEAUTIFY_ZORDER_FLAG_TAG" val="6"/>
</p:tagLst>
</file>

<file path=ppt/tags/tag2.xml><?xml version="1.0" encoding="utf-8"?>
<p:tagLst xmlns:p="http://schemas.openxmlformats.org/presentationml/2006/main">
  <p:tag name="WM_BEAUTIFY_ZORDER_FLAG_TAG" val="12"/>
</p:tagLst>
</file>

<file path=ppt/tags/tag3.xml><?xml version="1.0" encoding="utf-8"?>
<p:tagLst xmlns:p="http://schemas.openxmlformats.org/presentationml/2006/main">
  <p:tag name="WM_BEAUTIFY_ZORDER_FLAG_TAG" val="16"/>
</p:tagLst>
</file>

<file path=ppt/tags/tag4.xml><?xml version="1.0" encoding="utf-8"?>
<p:tagLst xmlns:p="http://schemas.openxmlformats.org/presentationml/2006/main">
  <p:tag name="WM_BEAUTIFY_ZORDER_FLAG_TAG" val="18"/>
</p:tagLst>
</file>

<file path=ppt/tags/tag5.xml><?xml version="1.0" encoding="utf-8"?>
<p:tagLst xmlns:p="http://schemas.openxmlformats.org/presentationml/2006/main">
  <p:tag name="WM_BEAUTIFY_ZORDER_FLAG_TAG" val="19"/>
</p:tagLst>
</file>

<file path=ppt/tags/tag6.xml><?xml version="1.0" encoding="utf-8"?>
<p:tagLst xmlns:p="http://schemas.openxmlformats.org/presentationml/2006/main">
  <p:tag name="WM_BEAUTIFY_ZORDER_FLAG_TAG" val="23"/>
</p:tagLst>
</file>

<file path=ppt/tags/tag7.xml><?xml version="1.0" encoding="utf-8"?>
<p:tagLst xmlns:p="http://schemas.openxmlformats.org/presentationml/2006/main">
  <p:tag name="WM_BEAUTIFY_ZORDER_FLAG_TAG" val="26"/>
</p:tagLst>
</file>

<file path=ppt/tags/tag8.xml><?xml version="1.0" encoding="utf-8"?>
<p:tagLst xmlns:p="http://schemas.openxmlformats.org/presentationml/2006/main">
  <p:tag name="WM_BEAUTIFY_ZORDER_FLAG_TAG" val="22"/>
</p:tagLst>
</file>

<file path=ppt/tags/tag9.xml><?xml version="1.0" encoding="utf-8"?>
<p:tagLst xmlns:p="http://schemas.openxmlformats.org/presentationml/2006/main">
  <p:tag name="WM_BEAUTIFY_ZORDER_FLAG_TAG" val="27"/>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2578</Words>
  <Application>WPS 演示</Application>
  <PresentationFormat>自定义</PresentationFormat>
  <Paragraphs>209</Paragraphs>
  <Slides>2</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vt:i4>
      </vt:variant>
    </vt:vector>
  </HeadingPairs>
  <TitlesOfParts>
    <vt:vector size="13" baseType="lpstr">
      <vt:lpstr>Arial</vt:lpstr>
      <vt:lpstr>宋体</vt:lpstr>
      <vt:lpstr>Wingdings</vt:lpstr>
      <vt:lpstr>等线</vt:lpstr>
      <vt:lpstr>黑体</vt:lpstr>
      <vt:lpstr>Calibri</vt:lpstr>
      <vt:lpstr>微软雅黑</vt:lpstr>
      <vt:lpstr>Arial Unicode MS</vt:lpstr>
      <vt:lpstr>等线 Light</vt:lpstr>
      <vt:lpstr>Calibri Light</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webUser</cp:lastModifiedBy>
  <cp:revision>121</cp:revision>
  <dcterms:created xsi:type="dcterms:W3CDTF">2021-09-22T06:50:00Z</dcterms:created>
  <dcterms:modified xsi:type="dcterms:W3CDTF">2022-01-25T07:30:38Z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2052-11.1.0.11294</vt:lpwstr>
  </property>
  <property fmtid="{D5CDD505-2E9C-101B-9397-08002B2CF9AE}" pid="3" name="ICV">
    <vt:lpwstr>2BC76AEF440D464DB43247FDCB19C013</vt:lpwstr>
  </property>
</Properties>
</file>